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charts/chart3.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6.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ppt/tags/tag21.xml" ContentType="application/vnd.openxmlformats-officedocument.presentationml.tags+xml"/>
  <Override PartName="/ppt/tags/tag9.xml" ContentType="application/vnd.openxmlformats-officedocument.presentationml.tags+xml"/>
  <Override PartName="/ppt/tags/tag2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app.xml" ContentType="application/vnd.openxmlformats-officedocument.extended-propertie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8.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4" r:id="rId3"/>
    <p:sldId id="267" r:id="rId4"/>
    <p:sldId id="266" r:id="rId5"/>
    <p:sldId id="265" r:id="rId6"/>
    <p:sldId id="271" r:id="rId7"/>
    <p:sldId id="272" r:id="rId8"/>
    <p:sldId id="273" r:id="rId9"/>
    <p:sldId id="276" r:id="rId10"/>
    <p:sldId id="274" r:id="rId11"/>
    <p:sldId id="275" r:id="rId12"/>
    <p:sldId id="270" r:id="rId13"/>
    <p:sldId id="269" r:id="rId14"/>
    <p:sldId id="277" r:id="rId15"/>
    <p:sldId id="296" r:id="rId16"/>
    <p:sldId id="297" r:id="rId17"/>
    <p:sldId id="298" r:id="rId18"/>
    <p:sldId id="299" r:id="rId19"/>
    <p:sldId id="300" r:id="rId20"/>
    <p:sldId id="301" r:id="rId21"/>
    <p:sldId id="302" r:id="rId22"/>
    <p:sldId id="303" r:id="rId23"/>
    <p:sldId id="304" r:id="rId24"/>
    <p:sldId id="282" r:id="rId25"/>
    <p:sldId id="278" r:id="rId26"/>
    <p:sldId id="284" r:id="rId27"/>
    <p:sldId id="283" r:id="rId28"/>
    <p:sldId id="259" r:id="rId29"/>
    <p:sldId id="262" r:id="rId30"/>
    <p:sldId id="281" r:id="rId31"/>
    <p:sldId id="285" r:id="rId32"/>
    <p:sldId id="286"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434" autoAdjust="0"/>
  </p:normalViewPr>
  <p:slideViewPr>
    <p:cSldViewPr snapToGrid="0">
      <p:cViewPr varScale="1">
        <p:scale>
          <a:sx n="61" d="100"/>
          <a:sy n="61" d="100"/>
        </p:scale>
        <p:origin x="432"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ycel.STATSSA\Documents\2013%20Annual%20Report\5yr%202013%20Annual%20report\Annual%20pivots\Social%20Indicators%20plus%20GDP.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ycel.STATSSA\Documents\2013%20Annual%20Report\5yr%202013%20Annual%20report\Annual%20pivots\Social%20Indicators%20plus%20GDP.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heladi.sibanyoni\AppData\Local\Microsoft\Windows\Temporary%20Internet%20Files\Content.Outlook\IKWPQOE6\SAARF%20(HHinc%20by%20LSM)%20update%202012(13)%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83856695874498"/>
          <c:y val="0.100450965335459"/>
          <c:w val="0.54573381452318903"/>
          <c:h val="0.89817209830723399"/>
        </c:manualLayout>
      </c:layout>
      <c:barChart>
        <c:barDir val="bar"/>
        <c:grouping val="clustered"/>
        <c:varyColors val="0"/>
        <c:ser>
          <c:idx val="1"/>
          <c:order val="0"/>
          <c:tx>
            <c:strRef>
              <c:f>Charts!$C$1058</c:f>
              <c:strCache>
                <c:ptCount val="1"/>
                <c:pt idx="0">
                  <c:v>2011</c:v>
                </c:pt>
              </c:strCache>
            </c:strRef>
          </c:tx>
          <c:spPr>
            <a:solidFill>
              <a:srgbClr val="7030A0"/>
            </a:solidFill>
            <a:scene3d>
              <a:camera prst="orthographicFront"/>
              <a:lightRig rig="threePt" dir="t"/>
            </a:scene3d>
            <a:sp3d/>
          </c:spPr>
          <c:invertIfNegative val="0"/>
          <c:cat>
            <c:strRef>
              <c:f>Charts!$A$1059:$A$1069</c:f>
              <c:strCache>
                <c:ptCount val="11"/>
                <c:pt idx="0">
                  <c:v>Child mortality</c:v>
                </c:pt>
                <c:pt idx="1">
                  <c:v>Years of schooling</c:v>
                </c:pt>
                <c:pt idx="2">
                  <c:v>School attendance</c:v>
                </c:pt>
                <c:pt idx="3">
                  <c:v>Lighting</c:v>
                </c:pt>
                <c:pt idx="4">
                  <c:v>Heating</c:v>
                </c:pt>
                <c:pt idx="5">
                  <c:v>Cooking</c:v>
                </c:pt>
                <c:pt idx="6">
                  <c:v>Water</c:v>
                </c:pt>
                <c:pt idx="7">
                  <c:v>Sanitation</c:v>
                </c:pt>
                <c:pt idx="8">
                  <c:v>Dwelling</c:v>
                </c:pt>
                <c:pt idx="9">
                  <c:v>Assets</c:v>
                </c:pt>
                <c:pt idx="10">
                  <c:v>Unemployment</c:v>
                </c:pt>
              </c:strCache>
            </c:strRef>
          </c:cat>
          <c:val>
            <c:numRef>
              <c:f>Charts!$C$1059:$C$1069</c:f>
              <c:numCache>
                <c:formatCode>0.0</c:formatCode>
                <c:ptCount val="11"/>
                <c:pt idx="0">
                  <c:v>1.4758404909999949</c:v>
                </c:pt>
                <c:pt idx="1">
                  <c:v>13.72531657</c:v>
                </c:pt>
                <c:pt idx="2">
                  <c:v>2.3244487739999982</c:v>
                </c:pt>
                <c:pt idx="3">
                  <c:v>5.1759834369999824</c:v>
                </c:pt>
                <c:pt idx="4">
                  <c:v>7.2948687129999996</c:v>
                </c:pt>
                <c:pt idx="5">
                  <c:v>6.3144889589999673</c:v>
                </c:pt>
                <c:pt idx="6">
                  <c:v>6.5358650320000002</c:v>
                </c:pt>
                <c:pt idx="7">
                  <c:v>7.3581190199999806</c:v>
                </c:pt>
                <c:pt idx="8">
                  <c:v>5.4184429459999999</c:v>
                </c:pt>
                <c:pt idx="9">
                  <c:v>4.5434803689999788</c:v>
                </c:pt>
                <c:pt idx="10">
                  <c:v>39.847693259999893</c:v>
                </c:pt>
              </c:numCache>
            </c:numRef>
          </c:val>
        </c:ser>
        <c:dLbls>
          <c:showLegendKey val="0"/>
          <c:showVal val="0"/>
          <c:showCatName val="0"/>
          <c:showSerName val="0"/>
          <c:showPercent val="0"/>
          <c:showBubbleSize val="0"/>
        </c:dLbls>
        <c:gapWidth val="30"/>
        <c:axId val="271173960"/>
        <c:axId val="271174352"/>
      </c:barChart>
      <c:catAx>
        <c:axId val="271173960"/>
        <c:scaling>
          <c:orientation val="minMax"/>
        </c:scaling>
        <c:delete val="0"/>
        <c:axPos val="l"/>
        <c:numFmt formatCode="General" sourceLinked="0"/>
        <c:majorTickMark val="out"/>
        <c:minorTickMark val="none"/>
        <c:tickLblPos val="nextTo"/>
        <c:txPr>
          <a:bodyPr/>
          <a:lstStyle/>
          <a:p>
            <a:pPr>
              <a:defRPr sz="1600" b="1">
                <a:latin typeface="Open Sans"/>
              </a:defRPr>
            </a:pPr>
            <a:endParaRPr lang="en-US"/>
          </a:p>
        </c:txPr>
        <c:crossAx val="271174352"/>
        <c:crosses val="autoZero"/>
        <c:auto val="1"/>
        <c:lblAlgn val="ctr"/>
        <c:lblOffset val="100"/>
        <c:noMultiLvlLbl val="0"/>
      </c:catAx>
      <c:valAx>
        <c:axId val="271174352"/>
        <c:scaling>
          <c:orientation val="minMax"/>
          <c:max val="40"/>
          <c:min val="0"/>
        </c:scaling>
        <c:delete val="0"/>
        <c:axPos val="b"/>
        <c:numFmt formatCode="0.0" sourceLinked="1"/>
        <c:majorTickMark val="out"/>
        <c:minorTickMark val="none"/>
        <c:tickLblPos val="none"/>
        <c:crossAx val="2711739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Charts!$A$1138</c:f>
              <c:strCache>
                <c:ptCount val="1"/>
                <c:pt idx="0">
                  <c:v>Men</c:v>
                </c:pt>
              </c:strCache>
            </c:strRef>
          </c:tx>
          <c:spPr>
            <a:ln>
              <a:noFill/>
            </a:ln>
          </c:spPr>
          <c:marker>
            <c:symbol val="diamond"/>
            <c:size val="13"/>
            <c:spPr>
              <a:ln>
                <a:solidFill>
                  <a:prstClr val="black"/>
                </a:solidFill>
              </a:ln>
            </c:spPr>
          </c:marker>
          <c:cat>
            <c:strRef>
              <c:f>Charts!$B$1137:$F$1137</c:f>
              <c:strCache>
                <c:ptCount val="5"/>
                <c:pt idx="0">
                  <c:v>2001</c:v>
                </c:pt>
                <c:pt idx="2">
                  <c:v>2011</c:v>
                </c:pt>
                <c:pt idx="3">
                  <c:v>2012</c:v>
                </c:pt>
                <c:pt idx="4">
                  <c:v>2013</c:v>
                </c:pt>
              </c:strCache>
            </c:strRef>
          </c:cat>
          <c:val>
            <c:numRef>
              <c:f>Charts!$B$1138:$F$1138</c:f>
              <c:numCache>
                <c:formatCode>General</c:formatCode>
                <c:ptCount val="5"/>
                <c:pt idx="0" formatCode="0.0">
                  <c:v>23.101114348024939</c:v>
                </c:pt>
                <c:pt idx="2" formatCode="0.0">
                  <c:v>22.7</c:v>
                </c:pt>
                <c:pt idx="3" formatCode="0.0">
                  <c:v>23</c:v>
                </c:pt>
                <c:pt idx="4" formatCode="0.0">
                  <c:v>23.1</c:v>
                </c:pt>
              </c:numCache>
            </c:numRef>
          </c:val>
          <c:smooth val="0"/>
        </c:ser>
        <c:ser>
          <c:idx val="1"/>
          <c:order val="1"/>
          <c:tx>
            <c:strRef>
              <c:f>Charts!$A$1139</c:f>
              <c:strCache>
                <c:ptCount val="1"/>
                <c:pt idx="0">
                  <c:v>Women</c:v>
                </c:pt>
              </c:strCache>
            </c:strRef>
          </c:tx>
          <c:spPr>
            <a:ln>
              <a:noFill/>
            </a:ln>
          </c:spPr>
          <c:marker>
            <c:symbol val="triangle"/>
            <c:size val="11"/>
            <c:spPr>
              <a:ln>
                <a:solidFill>
                  <a:schemeClr val="tx1"/>
                </a:solidFill>
              </a:ln>
            </c:spPr>
          </c:marker>
          <c:cat>
            <c:strRef>
              <c:f>Charts!$B$1137:$F$1137</c:f>
              <c:strCache>
                <c:ptCount val="5"/>
                <c:pt idx="0">
                  <c:v>2001</c:v>
                </c:pt>
                <c:pt idx="2">
                  <c:v>2011</c:v>
                </c:pt>
                <c:pt idx="3">
                  <c:v>2012</c:v>
                </c:pt>
                <c:pt idx="4">
                  <c:v>2013</c:v>
                </c:pt>
              </c:strCache>
            </c:strRef>
          </c:cat>
          <c:val>
            <c:numRef>
              <c:f>Charts!$B$1139:$F$1139</c:f>
              <c:numCache>
                <c:formatCode>General</c:formatCode>
                <c:ptCount val="5"/>
                <c:pt idx="0" formatCode="0.0">
                  <c:v>27.894602659476071</c:v>
                </c:pt>
                <c:pt idx="2" formatCode="0.0">
                  <c:v>27.3</c:v>
                </c:pt>
                <c:pt idx="3" formatCode="0.0">
                  <c:v>27.2</c:v>
                </c:pt>
                <c:pt idx="4" formatCode="0.0">
                  <c:v>26.7</c:v>
                </c:pt>
              </c:numCache>
            </c:numRef>
          </c:val>
          <c:smooth val="0"/>
        </c:ser>
        <c:ser>
          <c:idx val="2"/>
          <c:order val="2"/>
          <c:tx>
            <c:strRef>
              <c:f>Charts!$A$1140</c:f>
              <c:strCache>
                <c:ptCount val="1"/>
                <c:pt idx="0">
                  <c:v>Total</c:v>
                </c:pt>
              </c:strCache>
            </c:strRef>
          </c:tx>
          <c:spPr>
            <a:ln w="38100">
              <a:noFill/>
            </a:ln>
          </c:spPr>
          <c:marker>
            <c:symbol val="circle"/>
            <c:size val="11"/>
            <c:spPr>
              <a:noFill/>
              <a:ln w="38100">
                <a:solidFill>
                  <a:schemeClr val="tx1"/>
                </a:solidFill>
              </a:ln>
            </c:spPr>
          </c:marker>
          <c:cat>
            <c:strRef>
              <c:f>Charts!$B$1137:$F$1137</c:f>
              <c:strCache>
                <c:ptCount val="5"/>
                <c:pt idx="0">
                  <c:v>2001</c:v>
                </c:pt>
                <c:pt idx="2">
                  <c:v>2011</c:v>
                </c:pt>
                <c:pt idx="3">
                  <c:v>2012</c:v>
                </c:pt>
                <c:pt idx="4">
                  <c:v>2013</c:v>
                </c:pt>
              </c:strCache>
            </c:strRef>
          </c:cat>
          <c:val>
            <c:numRef>
              <c:f>Charts!$B$1140:$F$1140</c:f>
              <c:numCache>
                <c:formatCode>General</c:formatCode>
                <c:ptCount val="5"/>
                <c:pt idx="0" formatCode="0.0">
                  <c:v>25.370587290525819</c:v>
                </c:pt>
                <c:pt idx="2" formatCode="0.0">
                  <c:v>24.8</c:v>
                </c:pt>
                <c:pt idx="3" formatCode="0.0">
                  <c:v>24.9</c:v>
                </c:pt>
                <c:pt idx="4" formatCode="0.0">
                  <c:v>24.7</c:v>
                </c:pt>
              </c:numCache>
            </c:numRef>
          </c:val>
          <c:smooth val="0"/>
        </c:ser>
        <c:dLbls>
          <c:showLegendKey val="0"/>
          <c:showVal val="0"/>
          <c:showCatName val="0"/>
          <c:showSerName val="0"/>
          <c:showPercent val="0"/>
          <c:showBubbleSize val="0"/>
        </c:dLbls>
        <c:dropLines>
          <c:spPr>
            <a:ln w="38100">
              <a:solidFill>
                <a:schemeClr val="accent6">
                  <a:lumMod val="50000"/>
                </a:schemeClr>
              </a:solidFill>
            </a:ln>
          </c:spPr>
        </c:dropLines>
        <c:marker val="1"/>
        <c:smooth val="0"/>
        <c:axId val="271176312"/>
        <c:axId val="271172784"/>
      </c:lineChart>
      <c:catAx>
        <c:axId val="271176312"/>
        <c:scaling>
          <c:orientation val="minMax"/>
        </c:scaling>
        <c:delete val="0"/>
        <c:axPos val="b"/>
        <c:numFmt formatCode="General" sourceLinked="0"/>
        <c:majorTickMark val="out"/>
        <c:minorTickMark val="none"/>
        <c:tickLblPos val="nextTo"/>
        <c:txPr>
          <a:bodyPr/>
          <a:lstStyle/>
          <a:p>
            <a:pPr>
              <a:defRPr sz="1200" b="1">
                <a:solidFill>
                  <a:schemeClr val="bg1"/>
                </a:solidFill>
              </a:defRPr>
            </a:pPr>
            <a:endParaRPr lang="en-US"/>
          </a:p>
        </c:txPr>
        <c:crossAx val="271172784"/>
        <c:crosses val="autoZero"/>
        <c:auto val="1"/>
        <c:lblAlgn val="ctr"/>
        <c:lblOffset val="100"/>
        <c:noMultiLvlLbl val="0"/>
      </c:catAx>
      <c:valAx>
        <c:axId val="271172784"/>
        <c:scaling>
          <c:orientation val="minMax"/>
        </c:scaling>
        <c:delete val="0"/>
        <c:axPos val="l"/>
        <c:numFmt formatCode="0.0" sourceLinked="1"/>
        <c:majorTickMark val="out"/>
        <c:minorTickMark val="none"/>
        <c:tickLblPos val="nextTo"/>
        <c:txPr>
          <a:bodyPr/>
          <a:lstStyle/>
          <a:p>
            <a:pPr>
              <a:defRPr b="1">
                <a:solidFill>
                  <a:schemeClr val="bg1"/>
                </a:solidFill>
              </a:defRPr>
            </a:pPr>
            <a:endParaRPr lang="en-US"/>
          </a:p>
        </c:txPr>
        <c:crossAx val="271176312"/>
        <c:crosses val="autoZero"/>
        <c:crossBetween val="between"/>
      </c:valAx>
    </c:plotArea>
    <c:legend>
      <c:legendPos val="t"/>
      <c:overlay val="0"/>
      <c:spPr>
        <a:solidFill>
          <a:schemeClr val="bg1">
            <a:lumMod val="85000"/>
          </a:schemeClr>
        </a:solidFill>
      </c:spPr>
      <c:txPr>
        <a:bodyPr/>
        <a:lstStyle/>
        <a:p>
          <a:pPr>
            <a:defRPr sz="1800" b="1"/>
          </a:pPr>
          <a:endParaRPr lang="en-US"/>
        </a:p>
      </c:txPr>
    </c:legend>
    <c:plotVisOnly val="1"/>
    <c:dispBlanksAs val="gap"/>
    <c:showDLblsOverMax val="0"/>
  </c:chart>
  <c:spPr>
    <a:solidFill>
      <a:schemeClr val="bg1">
        <a:lumMod val="5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3"/>
          <c:order val="0"/>
          <c:tx>
            <c:strRef>
              <c:f>'[SAARF (HHinc by LSM) update 2012(13) (2).xlsx]LSM'!$D$12</c:f>
              <c:strCache>
                <c:ptCount val="1"/>
                <c:pt idx="0">
                  <c:v>LSM 1-3</c:v>
                </c:pt>
              </c:strCache>
            </c:strRef>
          </c:tx>
          <c:spPr>
            <a:solidFill>
              <a:schemeClr val="accent6">
                <a:lumMod val="75000"/>
              </a:schemeClr>
            </a:solidFill>
          </c:spPr>
          <c:invertIfNegative val="0"/>
          <c:cat>
            <c:strRef>
              <c:f>'[SAARF (HHinc by LSM) update 2012(13) (2).xlsx]LSM'!$E$8:$R$8</c:f>
              <c:strCache>
                <c:ptCount val="14"/>
                <c:pt idx="0">
                  <c:v>2000/01</c:v>
                </c:pt>
                <c:pt idx="1">
                  <c:v>2001/02</c:v>
                </c:pt>
                <c:pt idx="2">
                  <c:v>2002/03</c:v>
                </c:pt>
                <c:pt idx="3">
                  <c:v>2003/04</c:v>
                </c:pt>
                <c:pt idx="4">
                  <c:v>2004/05</c:v>
                </c:pt>
                <c:pt idx="5">
                  <c:v>2005/06</c:v>
                </c:pt>
                <c:pt idx="6">
                  <c:v>2006/07</c:v>
                </c:pt>
                <c:pt idx="7">
                  <c:v>2007/08</c:v>
                </c:pt>
                <c:pt idx="8">
                  <c:v>2009</c:v>
                </c:pt>
                <c:pt idx="9">
                  <c:v>2010</c:v>
                </c:pt>
                <c:pt idx="10">
                  <c:v>2011</c:v>
                </c:pt>
                <c:pt idx="11">
                  <c:v>2012</c:v>
                </c:pt>
                <c:pt idx="12">
                  <c:v>2013</c:v>
                </c:pt>
                <c:pt idx="13">
                  <c:v>2014</c:v>
                </c:pt>
              </c:strCache>
            </c:strRef>
          </c:cat>
          <c:val>
            <c:numRef>
              <c:f>'[SAARF (HHinc by LSM) update 2012(13) (2).xlsx]LSM'!$E$12:$R$12</c:f>
              <c:numCache>
                <c:formatCode>#\ ###\ ##0</c:formatCode>
                <c:ptCount val="14"/>
                <c:pt idx="0">
                  <c:v>11468</c:v>
                </c:pt>
                <c:pt idx="1">
                  <c:v>11373</c:v>
                </c:pt>
                <c:pt idx="2">
                  <c:v>11251</c:v>
                </c:pt>
                <c:pt idx="3">
                  <c:v>10862</c:v>
                </c:pt>
                <c:pt idx="4">
                  <c:v>10041</c:v>
                </c:pt>
                <c:pt idx="5">
                  <c:v>9557</c:v>
                </c:pt>
                <c:pt idx="6">
                  <c:v>8593</c:v>
                </c:pt>
                <c:pt idx="7">
                  <c:v>6747</c:v>
                </c:pt>
                <c:pt idx="8">
                  <c:v>6077</c:v>
                </c:pt>
                <c:pt idx="9">
                  <c:v>5146</c:v>
                </c:pt>
                <c:pt idx="10">
                  <c:v>4571</c:v>
                </c:pt>
                <c:pt idx="11">
                  <c:v>4168</c:v>
                </c:pt>
                <c:pt idx="12">
                  <c:v>4008</c:v>
                </c:pt>
                <c:pt idx="13">
                  <c:v>3725</c:v>
                </c:pt>
              </c:numCache>
            </c:numRef>
          </c:val>
        </c:ser>
        <c:ser>
          <c:idx val="8"/>
          <c:order val="1"/>
          <c:tx>
            <c:strRef>
              <c:f>'[SAARF (HHinc by LSM) update 2012(13) (2).xlsx]LSM'!$D$17</c:f>
              <c:strCache>
                <c:ptCount val="1"/>
                <c:pt idx="0">
                  <c:v>LSM 4-7</c:v>
                </c:pt>
              </c:strCache>
            </c:strRef>
          </c:tx>
          <c:spPr>
            <a:solidFill>
              <a:schemeClr val="accent6">
                <a:lumMod val="60000"/>
                <a:lumOff val="40000"/>
              </a:schemeClr>
            </a:solidFill>
          </c:spPr>
          <c:invertIfNegative val="0"/>
          <c:cat>
            <c:strRef>
              <c:f>'[SAARF (HHinc by LSM) update 2012(13) (2).xlsx]LSM'!$E$8:$R$8</c:f>
              <c:strCache>
                <c:ptCount val="14"/>
                <c:pt idx="0">
                  <c:v>2000/01</c:v>
                </c:pt>
                <c:pt idx="1">
                  <c:v>2001/02</c:v>
                </c:pt>
                <c:pt idx="2">
                  <c:v>2002/03</c:v>
                </c:pt>
                <c:pt idx="3">
                  <c:v>2003/04</c:v>
                </c:pt>
                <c:pt idx="4">
                  <c:v>2004/05</c:v>
                </c:pt>
                <c:pt idx="5">
                  <c:v>2005/06</c:v>
                </c:pt>
                <c:pt idx="6">
                  <c:v>2006/07</c:v>
                </c:pt>
                <c:pt idx="7">
                  <c:v>2007/08</c:v>
                </c:pt>
                <c:pt idx="8">
                  <c:v>2009</c:v>
                </c:pt>
                <c:pt idx="9">
                  <c:v>2010</c:v>
                </c:pt>
                <c:pt idx="10">
                  <c:v>2011</c:v>
                </c:pt>
                <c:pt idx="11">
                  <c:v>2012</c:v>
                </c:pt>
                <c:pt idx="12">
                  <c:v>2013</c:v>
                </c:pt>
                <c:pt idx="13">
                  <c:v>2014</c:v>
                </c:pt>
              </c:strCache>
            </c:strRef>
          </c:cat>
          <c:val>
            <c:numRef>
              <c:f>'[SAARF (HHinc by LSM) update 2012(13) (2).xlsx]LSM'!$E$17:$R$17</c:f>
              <c:numCache>
                <c:formatCode>#\ ###\ ##0</c:formatCode>
                <c:ptCount val="14"/>
                <c:pt idx="0">
                  <c:v>12868</c:v>
                </c:pt>
                <c:pt idx="1">
                  <c:v>13371</c:v>
                </c:pt>
                <c:pt idx="2">
                  <c:v>13632</c:v>
                </c:pt>
                <c:pt idx="3">
                  <c:v>14566</c:v>
                </c:pt>
                <c:pt idx="4">
                  <c:v>15339</c:v>
                </c:pt>
                <c:pt idx="5">
                  <c:v>15646</c:v>
                </c:pt>
                <c:pt idx="6">
                  <c:v>16437</c:v>
                </c:pt>
                <c:pt idx="7">
                  <c:v>17954</c:v>
                </c:pt>
                <c:pt idx="8">
                  <c:v>19062</c:v>
                </c:pt>
                <c:pt idx="9">
                  <c:v>20892</c:v>
                </c:pt>
                <c:pt idx="10">
                  <c:v>22170</c:v>
                </c:pt>
                <c:pt idx="11">
                  <c:v>22392</c:v>
                </c:pt>
                <c:pt idx="12">
                  <c:v>23827</c:v>
                </c:pt>
                <c:pt idx="13">
                  <c:v>24951</c:v>
                </c:pt>
              </c:numCache>
            </c:numRef>
          </c:val>
        </c:ser>
        <c:ser>
          <c:idx val="12"/>
          <c:order val="2"/>
          <c:tx>
            <c:strRef>
              <c:f>'[SAARF (HHinc by LSM) update 2012(13) (2).xlsx]LSM'!$D$21</c:f>
              <c:strCache>
                <c:ptCount val="1"/>
                <c:pt idx="0">
                  <c:v>LSM 8-10</c:v>
                </c:pt>
              </c:strCache>
            </c:strRef>
          </c:tx>
          <c:spPr>
            <a:solidFill>
              <a:schemeClr val="accent6">
                <a:lumMod val="20000"/>
                <a:lumOff val="80000"/>
              </a:schemeClr>
            </a:solidFill>
          </c:spPr>
          <c:invertIfNegative val="0"/>
          <c:cat>
            <c:strRef>
              <c:f>'[SAARF (HHinc by LSM) update 2012(13) (2).xlsx]LSM'!$E$8:$R$8</c:f>
              <c:strCache>
                <c:ptCount val="14"/>
                <c:pt idx="0">
                  <c:v>2000/01</c:v>
                </c:pt>
                <c:pt idx="1">
                  <c:v>2001/02</c:v>
                </c:pt>
                <c:pt idx="2">
                  <c:v>2002/03</c:v>
                </c:pt>
                <c:pt idx="3">
                  <c:v>2003/04</c:v>
                </c:pt>
                <c:pt idx="4">
                  <c:v>2004/05</c:v>
                </c:pt>
                <c:pt idx="5">
                  <c:v>2005/06</c:v>
                </c:pt>
                <c:pt idx="6">
                  <c:v>2006/07</c:v>
                </c:pt>
                <c:pt idx="7">
                  <c:v>2007/08</c:v>
                </c:pt>
                <c:pt idx="8">
                  <c:v>2009</c:v>
                </c:pt>
                <c:pt idx="9">
                  <c:v>2010</c:v>
                </c:pt>
                <c:pt idx="10">
                  <c:v>2011</c:v>
                </c:pt>
                <c:pt idx="11">
                  <c:v>2012</c:v>
                </c:pt>
                <c:pt idx="12">
                  <c:v>2013</c:v>
                </c:pt>
                <c:pt idx="13">
                  <c:v>2014</c:v>
                </c:pt>
              </c:strCache>
            </c:strRef>
          </c:cat>
          <c:val>
            <c:numRef>
              <c:f>'[SAARF (HHinc by LSM) update 2012(13) (2).xlsx]LSM'!$E$21:$R$21</c:f>
              <c:numCache>
                <c:formatCode>#\ ###\ ##0</c:formatCode>
                <c:ptCount val="14"/>
                <c:pt idx="0">
                  <c:v>4677</c:v>
                </c:pt>
                <c:pt idx="1">
                  <c:v>4840</c:v>
                </c:pt>
                <c:pt idx="2">
                  <c:v>4890</c:v>
                </c:pt>
                <c:pt idx="3">
                  <c:v>4882</c:v>
                </c:pt>
                <c:pt idx="4">
                  <c:v>5275</c:v>
                </c:pt>
                <c:pt idx="5">
                  <c:v>5701</c:v>
                </c:pt>
                <c:pt idx="6">
                  <c:v>6079</c:v>
                </c:pt>
                <c:pt idx="7">
                  <c:v>6602</c:v>
                </c:pt>
                <c:pt idx="8">
                  <c:v>7359</c:v>
                </c:pt>
                <c:pt idx="9">
                  <c:v>7982</c:v>
                </c:pt>
                <c:pt idx="10">
                  <c:v>8191</c:v>
                </c:pt>
                <c:pt idx="11">
                  <c:v>8374</c:v>
                </c:pt>
                <c:pt idx="12">
                  <c:v>9379</c:v>
                </c:pt>
                <c:pt idx="13">
                  <c:v>9584</c:v>
                </c:pt>
              </c:numCache>
            </c:numRef>
          </c:val>
        </c:ser>
        <c:dLbls>
          <c:showLegendKey val="0"/>
          <c:showVal val="0"/>
          <c:showCatName val="0"/>
          <c:showSerName val="0"/>
          <c:showPercent val="0"/>
          <c:showBubbleSize val="0"/>
        </c:dLbls>
        <c:gapWidth val="150"/>
        <c:overlap val="100"/>
        <c:axId val="271179840"/>
        <c:axId val="271176704"/>
      </c:barChart>
      <c:catAx>
        <c:axId val="271179840"/>
        <c:scaling>
          <c:orientation val="minMax"/>
        </c:scaling>
        <c:delete val="0"/>
        <c:axPos val="b"/>
        <c:numFmt formatCode="General" sourceLinked="0"/>
        <c:majorTickMark val="out"/>
        <c:minorTickMark val="none"/>
        <c:tickLblPos val="nextTo"/>
        <c:txPr>
          <a:bodyPr/>
          <a:lstStyle/>
          <a:p>
            <a:pPr>
              <a:defRPr sz="1600"/>
            </a:pPr>
            <a:endParaRPr lang="en-US"/>
          </a:p>
        </c:txPr>
        <c:crossAx val="271176704"/>
        <c:crosses val="autoZero"/>
        <c:auto val="1"/>
        <c:lblAlgn val="ctr"/>
        <c:lblOffset val="100"/>
        <c:noMultiLvlLbl val="0"/>
      </c:catAx>
      <c:valAx>
        <c:axId val="271176704"/>
        <c:scaling>
          <c:orientation val="minMax"/>
        </c:scaling>
        <c:delete val="0"/>
        <c:axPos val="l"/>
        <c:majorGridlines>
          <c:spPr>
            <a:ln>
              <a:prstDash val="sysDash"/>
            </a:ln>
          </c:spPr>
        </c:majorGridlines>
        <c:numFmt formatCode="0%" sourceLinked="0"/>
        <c:majorTickMark val="out"/>
        <c:minorTickMark val="none"/>
        <c:tickLblPos val="nextTo"/>
        <c:txPr>
          <a:bodyPr/>
          <a:lstStyle/>
          <a:p>
            <a:pPr>
              <a:defRPr sz="1600"/>
            </a:pPr>
            <a:endParaRPr lang="en-US"/>
          </a:p>
        </c:txPr>
        <c:crossAx val="271179840"/>
        <c:crosses val="autoZero"/>
        <c:crossBetween val="between"/>
      </c:valAx>
    </c:plotArea>
    <c:legend>
      <c:legendPos val="r"/>
      <c:layout>
        <c:manualLayout>
          <c:xMode val="edge"/>
          <c:yMode val="edge"/>
          <c:x val="0.86306208861794764"/>
          <c:y val="0.37813844468330671"/>
          <c:w val="8.3788856801500666E-2"/>
          <c:h val="0.42304531237809123"/>
        </c:manualLayout>
      </c:layout>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CD205-3487-4F39-A6F3-EEB7659DE793}" type="doc">
      <dgm:prSet loTypeId="urn:microsoft.com/office/officeart/2005/8/layout/matrix1" loCatId="matrix" qsTypeId="urn:microsoft.com/office/officeart/2005/8/quickstyle/3d1" qsCatId="3D" csTypeId="urn:microsoft.com/office/officeart/2005/8/colors/colorful3" csCatId="colorful" phldr="1"/>
      <dgm:spPr/>
      <dgm:t>
        <a:bodyPr/>
        <a:lstStyle/>
        <a:p>
          <a:endParaRPr lang="en-GB"/>
        </a:p>
      </dgm:t>
    </dgm:pt>
    <dgm:pt modelId="{A3501ACF-8495-4433-8988-5D01BD7278C6}">
      <dgm:prSet phldrT="[Text]" custT="1"/>
      <dgm:spPr/>
      <dgm:t>
        <a:bodyPr/>
        <a:lstStyle/>
        <a:p>
          <a:r>
            <a:rPr lang="en-ZA" sz="2000" b="1" u="sng" dirty="0" smtClean="0">
              <a:solidFill>
                <a:srgbClr val="00B050"/>
              </a:solidFill>
            </a:rPr>
            <a:t>GLOBAL ECONOMY</a:t>
          </a:r>
        </a:p>
        <a:p>
          <a:r>
            <a:rPr lang="en-ZA" sz="1500" dirty="0" smtClean="0"/>
            <a:t>Global recovery continues at a moderate pace, but elevated risks have weakened outlook </a:t>
          </a:r>
        </a:p>
        <a:p>
          <a:r>
            <a:rPr lang="en-ZA" sz="1500" dirty="0" smtClean="0"/>
            <a:t>[IMF, April 2016]</a:t>
          </a:r>
          <a:endParaRPr lang="en-GB" sz="1500" dirty="0"/>
        </a:p>
      </dgm:t>
    </dgm:pt>
    <dgm:pt modelId="{7BA42BF0-EA33-474C-8746-2581D7AB8ACB}" type="parTrans" cxnId="{C006C3C4-6613-4E1F-9417-F7FB9D6D10A6}">
      <dgm:prSet/>
      <dgm:spPr/>
      <dgm:t>
        <a:bodyPr/>
        <a:lstStyle/>
        <a:p>
          <a:endParaRPr lang="en-GB"/>
        </a:p>
      </dgm:t>
    </dgm:pt>
    <dgm:pt modelId="{146D8BCC-3865-4772-BFF5-E5DCBF257582}" type="sibTrans" cxnId="{C006C3C4-6613-4E1F-9417-F7FB9D6D10A6}">
      <dgm:prSet/>
      <dgm:spPr/>
      <dgm:t>
        <a:bodyPr/>
        <a:lstStyle/>
        <a:p>
          <a:endParaRPr lang="en-GB"/>
        </a:p>
      </dgm:t>
    </dgm:pt>
    <dgm:pt modelId="{3D6CDF82-73F2-42AA-A21D-4707E25CBCB5}">
      <dgm:prSet phldrT="[Text]" phldr="1"/>
      <dgm:spPr/>
      <dgm:t>
        <a:bodyPr/>
        <a:lstStyle/>
        <a:p>
          <a:endParaRPr lang="en-GB" dirty="0"/>
        </a:p>
      </dgm:t>
    </dgm:pt>
    <dgm:pt modelId="{615ED5D6-9279-41F2-806E-532A5CB671F0}" type="parTrans" cxnId="{7FCA1E5C-C44A-45C6-BE24-A577769DE42F}">
      <dgm:prSet/>
      <dgm:spPr/>
      <dgm:t>
        <a:bodyPr/>
        <a:lstStyle/>
        <a:p>
          <a:endParaRPr lang="en-GB"/>
        </a:p>
      </dgm:t>
    </dgm:pt>
    <dgm:pt modelId="{05049660-B7D1-4C02-AA5E-F242F2BA2484}" type="sibTrans" cxnId="{7FCA1E5C-C44A-45C6-BE24-A577769DE42F}">
      <dgm:prSet/>
      <dgm:spPr/>
      <dgm:t>
        <a:bodyPr/>
        <a:lstStyle/>
        <a:p>
          <a:endParaRPr lang="en-GB"/>
        </a:p>
      </dgm:t>
    </dgm:pt>
    <dgm:pt modelId="{84F2BD15-C7C5-4C38-B776-85EC2BAEE2C0}">
      <dgm:prSet phldrT="[Text]" phldr="1"/>
      <dgm:spPr/>
      <dgm:t>
        <a:bodyPr/>
        <a:lstStyle/>
        <a:p>
          <a:endParaRPr lang="en-GB"/>
        </a:p>
      </dgm:t>
    </dgm:pt>
    <dgm:pt modelId="{498B625C-7797-4E8C-8C4D-08529379ECAE}" type="parTrans" cxnId="{671563A4-EE2E-4022-B768-C0051BC3205E}">
      <dgm:prSet/>
      <dgm:spPr/>
      <dgm:t>
        <a:bodyPr/>
        <a:lstStyle/>
        <a:p>
          <a:endParaRPr lang="en-GB"/>
        </a:p>
      </dgm:t>
    </dgm:pt>
    <dgm:pt modelId="{EAF92147-1F7F-49E9-BD2E-0BC3FA11D898}" type="sibTrans" cxnId="{671563A4-EE2E-4022-B768-C0051BC3205E}">
      <dgm:prSet/>
      <dgm:spPr/>
      <dgm:t>
        <a:bodyPr/>
        <a:lstStyle/>
        <a:p>
          <a:endParaRPr lang="en-GB"/>
        </a:p>
      </dgm:t>
    </dgm:pt>
    <dgm:pt modelId="{EFBF28EA-922D-43C9-8971-F6335236EF2B}">
      <dgm:prSet phldrT="[Text]" phldr="1"/>
      <dgm:spPr/>
      <dgm:t>
        <a:bodyPr/>
        <a:lstStyle/>
        <a:p>
          <a:endParaRPr lang="en-GB"/>
        </a:p>
      </dgm:t>
    </dgm:pt>
    <dgm:pt modelId="{1D1A76D8-ABBF-423E-8F5E-F71550A5E309}" type="parTrans" cxnId="{A136BCCA-3080-4E66-93DA-4002B7147F14}">
      <dgm:prSet/>
      <dgm:spPr/>
      <dgm:t>
        <a:bodyPr/>
        <a:lstStyle/>
        <a:p>
          <a:endParaRPr lang="en-GB"/>
        </a:p>
      </dgm:t>
    </dgm:pt>
    <dgm:pt modelId="{31C73BB5-D937-4806-9018-DBF7AA4FDB8F}" type="sibTrans" cxnId="{A136BCCA-3080-4E66-93DA-4002B7147F14}">
      <dgm:prSet/>
      <dgm:spPr/>
      <dgm:t>
        <a:bodyPr/>
        <a:lstStyle/>
        <a:p>
          <a:endParaRPr lang="en-GB"/>
        </a:p>
      </dgm:t>
    </dgm:pt>
    <dgm:pt modelId="{1B062A54-CC81-4858-B4E2-B155AD5E5279}">
      <dgm:prSet/>
      <dgm:spPr/>
      <dgm:t>
        <a:bodyPr/>
        <a:lstStyle/>
        <a:p>
          <a:r>
            <a:rPr lang="en-ZA" b="1" dirty="0" smtClean="0"/>
            <a:t>Advanced economies:</a:t>
          </a:r>
        </a:p>
        <a:p>
          <a:r>
            <a:rPr lang="en-ZA" dirty="0" smtClean="0"/>
            <a:t>Unfavourable demographic trends and low productivity growth and legacies from the financial crisis, continue to slow recovery with weak demand and low potential growth</a:t>
          </a:r>
          <a:endParaRPr lang="en-GB" dirty="0"/>
        </a:p>
      </dgm:t>
    </dgm:pt>
    <dgm:pt modelId="{4C478646-9E85-4E25-B73A-71565B90AB9B}" type="parTrans" cxnId="{143F2BD4-8953-48F3-BC8F-4EDD4A9023F1}">
      <dgm:prSet/>
      <dgm:spPr/>
      <dgm:t>
        <a:bodyPr/>
        <a:lstStyle/>
        <a:p>
          <a:endParaRPr lang="en-GB"/>
        </a:p>
      </dgm:t>
    </dgm:pt>
    <dgm:pt modelId="{AD327D16-A8CD-4BD7-9773-C15837BC4289}" type="sibTrans" cxnId="{143F2BD4-8953-48F3-BC8F-4EDD4A9023F1}">
      <dgm:prSet/>
      <dgm:spPr/>
      <dgm:t>
        <a:bodyPr/>
        <a:lstStyle/>
        <a:p>
          <a:endParaRPr lang="en-GB"/>
        </a:p>
      </dgm:t>
    </dgm:pt>
    <dgm:pt modelId="{33FF140B-7122-4274-A68B-A7D6705BEEE9}">
      <dgm:prSet/>
      <dgm:spPr/>
      <dgm:t>
        <a:bodyPr/>
        <a:lstStyle/>
        <a:p>
          <a:r>
            <a:rPr lang="en-ZA" b="1" dirty="0" smtClean="0"/>
            <a:t>Sub-Saharan Africa:</a:t>
          </a:r>
        </a:p>
        <a:p>
          <a:r>
            <a:rPr lang="en-ZA" dirty="0" smtClean="0"/>
            <a:t>Has weakened due to unfavourable external conditions, including declining commodity prices, and tightening global financing. Commodity exporters are experiencing significant macro-economic challenges with lower than projected revenue and significant currency depreciation, which has eroded fiscal and foreign exchange buffers </a:t>
          </a:r>
          <a:endParaRPr lang="en-GB" dirty="0"/>
        </a:p>
      </dgm:t>
    </dgm:pt>
    <dgm:pt modelId="{EEB40289-ADB5-4D3A-AC7F-150DC9B18A3A}" type="parTrans" cxnId="{54A58070-A2CB-4345-9488-B095CE049813}">
      <dgm:prSet/>
      <dgm:spPr/>
      <dgm:t>
        <a:bodyPr/>
        <a:lstStyle/>
        <a:p>
          <a:endParaRPr lang="en-GB"/>
        </a:p>
      </dgm:t>
    </dgm:pt>
    <dgm:pt modelId="{CBE30710-7C49-446C-AD23-C83A849278A6}" type="sibTrans" cxnId="{54A58070-A2CB-4345-9488-B095CE049813}">
      <dgm:prSet/>
      <dgm:spPr/>
      <dgm:t>
        <a:bodyPr/>
        <a:lstStyle/>
        <a:p>
          <a:endParaRPr lang="en-GB"/>
        </a:p>
      </dgm:t>
    </dgm:pt>
    <dgm:pt modelId="{EAE51168-4DE8-4854-B41B-E1837A189927}">
      <dgm:prSet/>
      <dgm:spPr/>
      <dgm:t>
        <a:bodyPr/>
        <a:lstStyle/>
        <a:p>
          <a:r>
            <a:rPr lang="en-ZA" b="1" dirty="0" smtClean="0"/>
            <a:t>Emerging markets and developing countries:</a:t>
          </a:r>
        </a:p>
        <a:p>
          <a:r>
            <a:rPr lang="en-ZA" dirty="0" smtClean="0"/>
            <a:t>Continue to account for a higher proportion of global growth. Prospects are weaker and uneven across the countries. The growth has slowed, investment levels are declining, currencies are depreciating putting inflationary pressures, and financial conditions have tightened</a:t>
          </a:r>
        </a:p>
      </dgm:t>
    </dgm:pt>
    <dgm:pt modelId="{16EB0BB1-760C-4F20-9496-39F3726A7CC1}" type="parTrans" cxnId="{68BC6200-2426-4F6A-94A7-34E7C567F2FB}">
      <dgm:prSet/>
      <dgm:spPr/>
      <dgm:t>
        <a:bodyPr/>
        <a:lstStyle/>
        <a:p>
          <a:endParaRPr lang="en-GB"/>
        </a:p>
      </dgm:t>
    </dgm:pt>
    <dgm:pt modelId="{C49D6B7C-950D-497C-91D3-870BFA697137}" type="sibTrans" cxnId="{68BC6200-2426-4F6A-94A7-34E7C567F2FB}">
      <dgm:prSet/>
      <dgm:spPr/>
      <dgm:t>
        <a:bodyPr/>
        <a:lstStyle/>
        <a:p>
          <a:endParaRPr lang="en-GB"/>
        </a:p>
      </dgm:t>
    </dgm:pt>
    <dgm:pt modelId="{12BE35C3-0CE2-4A48-9B42-D42F506AC389}">
      <dgm:prSet/>
      <dgm:spPr/>
      <dgm:t>
        <a:bodyPr/>
        <a:lstStyle/>
        <a:p>
          <a:r>
            <a:rPr lang="en-ZA" dirty="0" smtClean="0"/>
            <a:t>Non-economic pressures in the African continent:</a:t>
          </a:r>
        </a:p>
        <a:p>
          <a:r>
            <a:rPr lang="en-ZA" dirty="0" smtClean="0"/>
            <a:t>The legacy of the Ebola epidemic in West Africa; security tensions and negative geo-political developments continue to undermine inclusive growth and macro-economic stability in the region. Adverse weather conditions has also added inflationary pressures through rising food prices and increased fiscal pressures.</a:t>
          </a:r>
        </a:p>
        <a:p>
          <a:endParaRPr lang="en-ZA" dirty="0" smtClean="0"/>
        </a:p>
        <a:p>
          <a:endParaRPr lang="en-GB" dirty="0"/>
        </a:p>
      </dgm:t>
    </dgm:pt>
    <dgm:pt modelId="{EA11CCBE-9AF0-482D-860B-40D1B70BF58C}" type="parTrans" cxnId="{A8D58321-01D9-4026-B67D-2465F13DB481}">
      <dgm:prSet/>
      <dgm:spPr/>
      <dgm:t>
        <a:bodyPr/>
        <a:lstStyle/>
        <a:p>
          <a:endParaRPr lang="en-GB"/>
        </a:p>
      </dgm:t>
    </dgm:pt>
    <dgm:pt modelId="{1DD69D77-43AA-4750-BF0E-9F4B3E666DDF}" type="sibTrans" cxnId="{A8D58321-01D9-4026-B67D-2465F13DB481}">
      <dgm:prSet/>
      <dgm:spPr/>
      <dgm:t>
        <a:bodyPr/>
        <a:lstStyle/>
        <a:p>
          <a:endParaRPr lang="en-GB"/>
        </a:p>
      </dgm:t>
    </dgm:pt>
    <dgm:pt modelId="{554709C3-FBE2-4665-9716-1C01478F685E}" type="pres">
      <dgm:prSet presAssocID="{BDCCD205-3487-4F39-A6F3-EEB7659DE793}" presName="diagram" presStyleCnt="0">
        <dgm:presLayoutVars>
          <dgm:chMax val="1"/>
          <dgm:dir/>
          <dgm:animLvl val="ctr"/>
          <dgm:resizeHandles val="exact"/>
        </dgm:presLayoutVars>
      </dgm:prSet>
      <dgm:spPr/>
      <dgm:t>
        <a:bodyPr/>
        <a:lstStyle/>
        <a:p>
          <a:endParaRPr lang="en-GB"/>
        </a:p>
      </dgm:t>
    </dgm:pt>
    <dgm:pt modelId="{6D631011-C2FE-4ED1-8DD9-D25215210707}" type="pres">
      <dgm:prSet presAssocID="{BDCCD205-3487-4F39-A6F3-EEB7659DE793}" presName="matrix" presStyleCnt="0"/>
      <dgm:spPr/>
    </dgm:pt>
    <dgm:pt modelId="{DEAFDD6B-0FDA-4A73-87FC-E6CF051026AA}" type="pres">
      <dgm:prSet presAssocID="{BDCCD205-3487-4F39-A6F3-EEB7659DE793}" presName="tile1" presStyleLbl="node1" presStyleIdx="0" presStyleCnt="4" custLinFactNeighborX="-22011" custLinFactNeighborY="-54459"/>
      <dgm:spPr/>
      <dgm:t>
        <a:bodyPr/>
        <a:lstStyle/>
        <a:p>
          <a:endParaRPr lang="en-GB"/>
        </a:p>
      </dgm:t>
    </dgm:pt>
    <dgm:pt modelId="{F8F68258-1981-472F-8576-B9E74F32FD2F}" type="pres">
      <dgm:prSet presAssocID="{BDCCD205-3487-4F39-A6F3-EEB7659DE793}" presName="tile1text" presStyleLbl="node1" presStyleIdx="0" presStyleCnt="4">
        <dgm:presLayoutVars>
          <dgm:chMax val="0"/>
          <dgm:chPref val="0"/>
          <dgm:bulletEnabled val="1"/>
        </dgm:presLayoutVars>
      </dgm:prSet>
      <dgm:spPr/>
      <dgm:t>
        <a:bodyPr/>
        <a:lstStyle/>
        <a:p>
          <a:endParaRPr lang="en-GB"/>
        </a:p>
      </dgm:t>
    </dgm:pt>
    <dgm:pt modelId="{D5815B79-25F2-4124-94CD-B3D261B049AE}" type="pres">
      <dgm:prSet presAssocID="{BDCCD205-3487-4F39-A6F3-EEB7659DE793}" presName="tile2" presStyleLbl="node1" presStyleIdx="1" presStyleCnt="4" custLinFactNeighborX="-2174" custLinFactNeighborY="1302"/>
      <dgm:spPr/>
      <dgm:t>
        <a:bodyPr/>
        <a:lstStyle/>
        <a:p>
          <a:endParaRPr lang="en-GB"/>
        </a:p>
      </dgm:t>
    </dgm:pt>
    <dgm:pt modelId="{CDB09BA6-F3A2-4C5C-8513-BDF36B4CB41D}" type="pres">
      <dgm:prSet presAssocID="{BDCCD205-3487-4F39-A6F3-EEB7659DE793}" presName="tile2text" presStyleLbl="node1" presStyleIdx="1" presStyleCnt="4">
        <dgm:presLayoutVars>
          <dgm:chMax val="0"/>
          <dgm:chPref val="0"/>
          <dgm:bulletEnabled val="1"/>
        </dgm:presLayoutVars>
      </dgm:prSet>
      <dgm:spPr/>
      <dgm:t>
        <a:bodyPr/>
        <a:lstStyle/>
        <a:p>
          <a:endParaRPr lang="en-GB"/>
        </a:p>
      </dgm:t>
    </dgm:pt>
    <dgm:pt modelId="{B72F1DAA-8344-4694-B681-A122B5DABDBE}" type="pres">
      <dgm:prSet presAssocID="{BDCCD205-3487-4F39-A6F3-EEB7659DE793}" presName="tile3" presStyleLbl="node1" presStyleIdx="2" presStyleCnt="4"/>
      <dgm:spPr/>
      <dgm:t>
        <a:bodyPr/>
        <a:lstStyle/>
        <a:p>
          <a:endParaRPr lang="en-GB"/>
        </a:p>
      </dgm:t>
    </dgm:pt>
    <dgm:pt modelId="{F9860F66-9BD2-4419-91E0-9201B1533A7C}" type="pres">
      <dgm:prSet presAssocID="{BDCCD205-3487-4F39-A6F3-EEB7659DE793}" presName="tile3text" presStyleLbl="node1" presStyleIdx="2" presStyleCnt="4">
        <dgm:presLayoutVars>
          <dgm:chMax val="0"/>
          <dgm:chPref val="0"/>
          <dgm:bulletEnabled val="1"/>
        </dgm:presLayoutVars>
      </dgm:prSet>
      <dgm:spPr/>
      <dgm:t>
        <a:bodyPr/>
        <a:lstStyle/>
        <a:p>
          <a:endParaRPr lang="en-GB"/>
        </a:p>
      </dgm:t>
    </dgm:pt>
    <dgm:pt modelId="{65CE73AD-539F-4EBA-A4D1-65A722423CF1}" type="pres">
      <dgm:prSet presAssocID="{BDCCD205-3487-4F39-A6F3-EEB7659DE793}" presName="tile4" presStyleLbl="node1" presStyleIdx="3" presStyleCnt="4"/>
      <dgm:spPr/>
      <dgm:t>
        <a:bodyPr/>
        <a:lstStyle/>
        <a:p>
          <a:endParaRPr lang="en-GB"/>
        </a:p>
      </dgm:t>
    </dgm:pt>
    <dgm:pt modelId="{F6222CE8-F061-4691-B67C-6B059389CAB9}" type="pres">
      <dgm:prSet presAssocID="{BDCCD205-3487-4F39-A6F3-EEB7659DE793}" presName="tile4text" presStyleLbl="node1" presStyleIdx="3" presStyleCnt="4">
        <dgm:presLayoutVars>
          <dgm:chMax val="0"/>
          <dgm:chPref val="0"/>
          <dgm:bulletEnabled val="1"/>
        </dgm:presLayoutVars>
      </dgm:prSet>
      <dgm:spPr/>
      <dgm:t>
        <a:bodyPr/>
        <a:lstStyle/>
        <a:p>
          <a:endParaRPr lang="en-GB"/>
        </a:p>
      </dgm:t>
    </dgm:pt>
    <dgm:pt modelId="{535152F7-8D94-440B-8233-6C28C6D904FC}" type="pres">
      <dgm:prSet presAssocID="{BDCCD205-3487-4F39-A6F3-EEB7659DE793}" presName="centerTile" presStyleLbl="fgShp" presStyleIdx="0" presStyleCnt="1">
        <dgm:presLayoutVars>
          <dgm:chMax val="0"/>
          <dgm:chPref val="0"/>
        </dgm:presLayoutVars>
      </dgm:prSet>
      <dgm:spPr/>
      <dgm:t>
        <a:bodyPr/>
        <a:lstStyle/>
        <a:p>
          <a:endParaRPr lang="en-GB"/>
        </a:p>
      </dgm:t>
    </dgm:pt>
  </dgm:ptLst>
  <dgm:cxnLst>
    <dgm:cxn modelId="{A8D58321-01D9-4026-B67D-2465F13DB481}" srcId="{A3501ACF-8495-4433-8988-5D01BD7278C6}" destId="{12BE35C3-0CE2-4A48-9B42-D42F506AC389}" srcOrd="3" destOrd="0" parTransId="{EA11CCBE-9AF0-482D-860B-40D1B70BF58C}" sibTransId="{1DD69D77-43AA-4750-BF0E-9F4B3E666DDF}"/>
    <dgm:cxn modelId="{54A58070-A2CB-4345-9488-B095CE049813}" srcId="{A3501ACF-8495-4433-8988-5D01BD7278C6}" destId="{33FF140B-7122-4274-A68B-A7D6705BEEE9}" srcOrd="1" destOrd="0" parTransId="{EEB40289-ADB5-4D3A-AC7F-150DC9B18A3A}" sibTransId="{CBE30710-7C49-446C-AD23-C83A849278A6}"/>
    <dgm:cxn modelId="{F7DE555B-A324-4E24-9C4F-3925231A3682}" type="presOf" srcId="{EAE51168-4DE8-4854-B41B-E1837A189927}" destId="{B72F1DAA-8344-4694-B681-A122B5DABDBE}" srcOrd="0" destOrd="0" presId="urn:microsoft.com/office/officeart/2005/8/layout/matrix1"/>
    <dgm:cxn modelId="{68BC6200-2426-4F6A-94A7-34E7C567F2FB}" srcId="{A3501ACF-8495-4433-8988-5D01BD7278C6}" destId="{EAE51168-4DE8-4854-B41B-E1837A189927}" srcOrd="2" destOrd="0" parTransId="{16EB0BB1-760C-4F20-9496-39F3726A7CC1}" sibTransId="{C49D6B7C-950D-497C-91D3-870BFA697137}"/>
    <dgm:cxn modelId="{6704A988-4DD2-423B-B3A2-0E6DEDB330BB}" type="presOf" srcId="{1B062A54-CC81-4858-B4E2-B155AD5E5279}" destId="{DEAFDD6B-0FDA-4A73-87FC-E6CF051026AA}" srcOrd="0" destOrd="0" presId="urn:microsoft.com/office/officeart/2005/8/layout/matrix1"/>
    <dgm:cxn modelId="{E75AEEEF-7979-4278-9B13-761E2BB83F7C}" type="presOf" srcId="{1B062A54-CC81-4858-B4E2-B155AD5E5279}" destId="{F8F68258-1981-472F-8576-B9E74F32FD2F}" srcOrd="1" destOrd="0" presId="urn:microsoft.com/office/officeart/2005/8/layout/matrix1"/>
    <dgm:cxn modelId="{30367E17-3FE5-42D9-8679-BAE7F8B91C4D}" type="presOf" srcId="{12BE35C3-0CE2-4A48-9B42-D42F506AC389}" destId="{65CE73AD-539F-4EBA-A4D1-65A722423CF1}" srcOrd="0" destOrd="0" presId="urn:microsoft.com/office/officeart/2005/8/layout/matrix1"/>
    <dgm:cxn modelId="{E1787F17-57A9-4AB3-BB64-1637C3E6E889}" type="presOf" srcId="{EAE51168-4DE8-4854-B41B-E1837A189927}" destId="{F9860F66-9BD2-4419-91E0-9201B1533A7C}" srcOrd="1" destOrd="0" presId="urn:microsoft.com/office/officeart/2005/8/layout/matrix1"/>
    <dgm:cxn modelId="{7FCA1E5C-C44A-45C6-BE24-A577769DE42F}" srcId="{BDCCD205-3487-4F39-A6F3-EEB7659DE793}" destId="{3D6CDF82-73F2-42AA-A21D-4707E25CBCB5}" srcOrd="1" destOrd="0" parTransId="{615ED5D6-9279-41F2-806E-532A5CB671F0}" sibTransId="{05049660-B7D1-4C02-AA5E-F242F2BA2484}"/>
    <dgm:cxn modelId="{A65778B0-88A5-4622-A0B0-11923FF9D4CA}" type="presOf" srcId="{BDCCD205-3487-4F39-A6F3-EEB7659DE793}" destId="{554709C3-FBE2-4665-9716-1C01478F685E}" srcOrd="0" destOrd="0" presId="urn:microsoft.com/office/officeart/2005/8/layout/matrix1"/>
    <dgm:cxn modelId="{671563A4-EE2E-4022-B768-C0051BC3205E}" srcId="{BDCCD205-3487-4F39-A6F3-EEB7659DE793}" destId="{84F2BD15-C7C5-4C38-B776-85EC2BAEE2C0}" srcOrd="2" destOrd="0" parTransId="{498B625C-7797-4E8C-8C4D-08529379ECAE}" sibTransId="{EAF92147-1F7F-49E9-BD2E-0BC3FA11D898}"/>
    <dgm:cxn modelId="{3832581A-3264-4795-8CE2-9EB1064BC1EC}" type="presOf" srcId="{33FF140B-7122-4274-A68B-A7D6705BEEE9}" destId="{CDB09BA6-F3A2-4C5C-8513-BDF36B4CB41D}" srcOrd="1" destOrd="0" presId="urn:microsoft.com/office/officeart/2005/8/layout/matrix1"/>
    <dgm:cxn modelId="{4D32B5DF-05BD-4BA5-91BA-7AB03EB8232E}" type="presOf" srcId="{33FF140B-7122-4274-A68B-A7D6705BEEE9}" destId="{D5815B79-25F2-4124-94CD-B3D261B049AE}" srcOrd="0" destOrd="0" presId="urn:microsoft.com/office/officeart/2005/8/layout/matrix1"/>
    <dgm:cxn modelId="{C006C3C4-6613-4E1F-9417-F7FB9D6D10A6}" srcId="{BDCCD205-3487-4F39-A6F3-EEB7659DE793}" destId="{A3501ACF-8495-4433-8988-5D01BD7278C6}" srcOrd="0" destOrd="0" parTransId="{7BA42BF0-EA33-474C-8746-2581D7AB8ACB}" sibTransId="{146D8BCC-3865-4772-BFF5-E5DCBF257582}"/>
    <dgm:cxn modelId="{A7D9689B-66ED-483C-A6EC-54609AD09E59}" type="presOf" srcId="{A3501ACF-8495-4433-8988-5D01BD7278C6}" destId="{535152F7-8D94-440B-8233-6C28C6D904FC}" srcOrd="0" destOrd="0" presId="urn:microsoft.com/office/officeart/2005/8/layout/matrix1"/>
    <dgm:cxn modelId="{31558802-8F2F-4C74-B6F3-0204BA3A20C5}" type="presOf" srcId="{12BE35C3-0CE2-4A48-9B42-D42F506AC389}" destId="{F6222CE8-F061-4691-B67C-6B059389CAB9}" srcOrd="1" destOrd="0" presId="urn:microsoft.com/office/officeart/2005/8/layout/matrix1"/>
    <dgm:cxn modelId="{143F2BD4-8953-48F3-BC8F-4EDD4A9023F1}" srcId="{A3501ACF-8495-4433-8988-5D01BD7278C6}" destId="{1B062A54-CC81-4858-B4E2-B155AD5E5279}" srcOrd="0" destOrd="0" parTransId="{4C478646-9E85-4E25-B73A-71565B90AB9B}" sibTransId="{AD327D16-A8CD-4BD7-9773-C15837BC4289}"/>
    <dgm:cxn modelId="{A136BCCA-3080-4E66-93DA-4002B7147F14}" srcId="{BDCCD205-3487-4F39-A6F3-EEB7659DE793}" destId="{EFBF28EA-922D-43C9-8971-F6335236EF2B}" srcOrd="3" destOrd="0" parTransId="{1D1A76D8-ABBF-423E-8F5E-F71550A5E309}" sibTransId="{31C73BB5-D937-4806-9018-DBF7AA4FDB8F}"/>
    <dgm:cxn modelId="{316321A8-FAE0-4E11-ACB2-9EA305E6EE51}" type="presParOf" srcId="{554709C3-FBE2-4665-9716-1C01478F685E}" destId="{6D631011-C2FE-4ED1-8DD9-D25215210707}" srcOrd="0" destOrd="0" presId="urn:microsoft.com/office/officeart/2005/8/layout/matrix1"/>
    <dgm:cxn modelId="{044D1326-0F18-481A-B38B-A8763391A271}" type="presParOf" srcId="{6D631011-C2FE-4ED1-8DD9-D25215210707}" destId="{DEAFDD6B-0FDA-4A73-87FC-E6CF051026AA}" srcOrd="0" destOrd="0" presId="urn:microsoft.com/office/officeart/2005/8/layout/matrix1"/>
    <dgm:cxn modelId="{37E9B807-FEF9-45AD-BC9E-7933DED24865}" type="presParOf" srcId="{6D631011-C2FE-4ED1-8DD9-D25215210707}" destId="{F8F68258-1981-472F-8576-B9E74F32FD2F}" srcOrd="1" destOrd="0" presId="urn:microsoft.com/office/officeart/2005/8/layout/matrix1"/>
    <dgm:cxn modelId="{09849BE0-C20B-4477-8064-C5AECB60B7CA}" type="presParOf" srcId="{6D631011-C2FE-4ED1-8DD9-D25215210707}" destId="{D5815B79-25F2-4124-94CD-B3D261B049AE}" srcOrd="2" destOrd="0" presId="urn:microsoft.com/office/officeart/2005/8/layout/matrix1"/>
    <dgm:cxn modelId="{DA73F239-CD75-4B7A-BDF3-08F85D274EDB}" type="presParOf" srcId="{6D631011-C2FE-4ED1-8DD9-D25215210707}" destId="{CDB09BA6-F3A2-4C5C-8513-BDF36B4CB41D}" srcOrd="3" destOrd="0" presId="urn:microsoft.com/office/officeart/2005/8/layout/matrix1"/>
    <dgm:cxn modelId="{8B66019C-5B36-4F13-9C48-A8157182546B}" type="presParOf" srcId="{6D631011-C2FE-4ED1-8DD9-D25215210707}" destId="{B72F1DAA-8344-4694-B681-A122B5DABDBE}" srcOrd="4" destOrd="0" presId="urn:microsoft.com/office/officeart/2005/8/layout/matrix1"/>
    <dgm:cxn modelId="{778DE173-35A8-41EC-88F4-3C2E2D43F249}" type="presParOf" srcId="{6D631011-C2FE-4ED1-8DD9-D25215210707}" destId="{F9860F66-9BD2-4419-91E0-9201B1533A7C}" srcOrd="5" destOrd="0" presId="urn:microsoft.com/office/officeart/2005/8/layout/matrix1"/>
    <dgm:cxn modelId="{BA201A0C-BA7D-4F2D-A43D-3EF76A0C0378}" type="presParOf" srcId="{6D631011-C2FE-4ED1-8DD9-D25215210707}" destId="{65CE73AD-539F-4EBA-A4D1-65A722423CF1}" srcOrd="6" destOrd="0" presId="urn:microsoft.com/office/officeart/2005/8/layout/matrix1"/>
    <dgm:cxn modelId="{2361D45C-E17F-4DC1-94E4-C3022239699A}" type="presParOf" srcId="{6D631011-C2FE-4ED1-8DD9-D25215210707}" destId="{F6222CE8-F061-4691-B67C-6B059389CAB9}" srcOrd="7" destOrd="0" presId="urn:microsoft.com/office/officeart/2005/8/layout/matrix1"/>
    <dgm:cxn modelId="{B29A2376-719A-40E6-A12D-8BB999B66F6A}" type="presParOf" srcId="{554709C3-FBE2-4665-9716-1C01478F685E}" destId="{535152F7-8D94-440B-8233-6C28C6D904F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EAD07-3CAD-45F4-A301-35447403347C}" type="datetimeFigureOut">
              <a:rPr lang="en-GB" smtClean="0"/>
              <a:t>10/06/2016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3B758-A938-44D3-8991-76EB39B8DCD2}" type="slidenum">
              <a:rPr lang="en-GB" smtClean="0"/>
              <a:t>‹#›</a:t>
            </a:fld>
            <a:endParaRPr lang="en-GB"/>
          </a:p>
        </p:txBody>
      </p:sp>
    </p:spTree>
    <p:extLst>
      <p:ext uri="{BB962C8B-B14F-4D97-AF65-F5344CB8AC3E}">
        <p14:creationId xmlns:p14="http://schemas.microsoft.com/office/powerpoint/2010/main" val="4770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0313"/>
            <a:ext cx="5915025" cy="3327400"/>
          </a:xfrm>
        </p:spPr>
      </p:sp>
      <p:sp>
        <p:nvSpPr>
          <p:cNvPr id="3" name="Notes Placeholder 2"/>
          <p:cNvSpPr>
            <a:spLocks noGrp="1"/>
          </p:cNvSpPr>
          <p:nvPr>
            <p:ph type="body" idx="1"/>
          </p:nvPr>
        </p:nvSpPr>
        <p:spPr/>
        <p:txBody>
          <a:bodyPr/>
          <a:lstStyle/>
          <a:p>
            <a:pPr hangingPunct="0"/>
            <a:r>
              <a:rPr lang="en-ZA" dirty="0">
                <a:latin typeface="Arial Narrow" panose="020B0606020202030204" pitchFamily="34" charset="0"/>
              </a:rPr>
              <a:t>During the diagnostic phase, each working group produced a report on its thematic issue. The five reports were then synthesised to form a diagnostic report, the </a:t>
            </a:r>
            <a:r>
              <a:rPr lang="en-ZA" i="1" dirty="0">
                <a:latin typeface="Arial Narrow" panose="020B0606020202030204" pitchFamily="34" charset="0"/>
              </a:rPr>
              <a:t>Diagnostic Overview</a:t>
            </a:r>
            <a:r>
              <a:rPr lang="en-ZA" dirty="0">
                <a:latin typeface="Arial Narrow" panose="020B0606020202030204" pitchFamily="34" charset="0"/>
              </a:rPr>
              <a:t> – the NPC’s first output. </a:t>
            </a:r>
          </a:p>
          <a:p>
            <a:pPr hangingPunct="0"/>
            <a:r>
              <a:rPr lang="en-ZA" dirty="0">
                <a:latin typeface="Arial Narrow" panose="020B0606020202030204" pitchFamily="34" charset="0"/>
              </a:rPr>
              <a:t>The purpose of the diagnostic document was to identify, as a basis for preparing the NDP, the main challenges facing the country.</a:t>
            </a:r>
          </a:p>
          <a:p>
            <a:pPr hangingPunct="0"/>
            <a:r>
              <a:rPr lang="en-ZA" dirty="0">
                <a:latin typeface="Arial Narrow" panose="020B0606020202030204" pitchFamily="34" charset="0"/>
              </a:rPr>
              <a:t>The document identified nine such challenges, each an impediment to realising the objectives of eliminating poverty and reducing inequality.</a:t>
            </a:r>
          </a:p>
          <a:p>
            <a:pPr hangingPunct="0"/>
            <a:r>
              <a:rPr lang="en-ZA" dirty="0">
                <a:latin typeface="Arial Narrow" panose="020B0606020202030204" pitchFamily="34" charset="0"/>
              </a:rPr>
              <a:t>The commission made the overview of the diagnostic report available in all 11 official languages and Braille. Following the public participation phase, a further four challenges – rural development, community safety, social protection and regional development – were added</a:t>
            </a:r>
          </a:p>
          <a:p>
            <a:endParaRPr lang="en-ZA" dirty="0"/>
          </a:p>
        </p:txBody>
      </p:sp>
      <p:sp>
        <p:nvSpPr>
          <p:cNvPr id="4" name="Slide Number Placeholder 3"/>
          <p:cNvSpPr>
            <a:spLocks noGrp="1"/>
          </p:cNvSpPr>
          <p:nvPr>
            <p:ph type="sldNum" sz="quarter" idx="10"/>
          </p:nvPr>
        </p:nvSpPr>
        <p:spPr/>
        <p:txBody>
          <a:bodyPr/>
          <a:lstStyle/>
          <a:p>
            <a:fld id="{30F3EC2D-2E52-4C2B-88F9-9F4B0CBF54AC}" type="slidenum">
              <a:rPr lang="en-ZA" smtClean="0"/>
              <a:t>8</a:t>
            </a:fld>
            <a:endParaRPr lang="en-ZA"/>
          </a:p>
        </p:txBody>
      </p:sp>
    </p:spTree>
    <p:extLst>
      <p:ext uri="{BB962C8B-B14F-4D97-AF65-F5344CB8AC3E}">
        <p14:creationId xmlns:p14="http://schemas.microsoft.com/office/powerpoint/2010/main" val="5260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B26D398-21C5-427D-9584-A7B97BCB48C9}" type="slidenum">
              <a:rPr lang="en-US" smtClean="0"/>
              <a:t>10</a:t>
            </a:fld>
            <a:endParaRPr lang="en-US"/>
          </a:p>
        </p:txBody>
      </p:sp>
    </p:spTree>
    <p:extLst>
      <p:ext uri="{BB962C8B-B14F-4D97-AF65-F5344CB8AC3E}">
        <p14:creationId xmlns:p14="http://schemas.microsoft.com/office/powerpoint/2010/main" val="8182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0313"/>
            <a:ext cx="5915025" cy="33274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26D398-21C5-427D-9584-A7B97BCB48C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1474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5716" name="Slide Number Placeholder 3"/>
          <p:cNvSpPr>
            <a:spLocks noGrp="1"/>
          </p:cNvSpPr>
          <p:nvPr>
            <p:ph type="sldNum" sz="quarter" idx="5"/>
          </p:nvPr>
        </p:nvSpPr>
        <p:spPr bwMode="auto">
          <a:noFill/>
          <a:ln>
            <a:miter lim="800000"/>
            <a:headEnd/>
            <a:tailEnd/>
          </a:ln>
        </p:spPr>
        <p:txBody>
          <a:bodyPr/>
          <a:lstStyle/>
          <a:p>
            <a:fld id="{C2FAFA0F-C0B6-4F37-BD63-264F0DF008D1}" type="slidenum">
              <a:rPr lang="en-US" smtClean="0"/>
              <a:pPr/>
              <a:t>15</a:t>
            </a:fld>
            <a:endParaRPr lang="en-US" dirty="0" smtClean="0"/>
          </a:p>
        </p:txBody>
      </p:sp>
    </p:spTree>
    <p:extLst>
      <p:ext uri="{BB962C8B-B14F-4D97-AF65-F5344CB8AC3E}">
        <p14:creationId xmlns:p14="http://schemas.microsoft.com/office/powerpoint/2010/main" val="424589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6C55120-61C8-47E2-8258-9239A52EB560}" type="slidenum">
              <a:rPr lang="en-ZA" smtClean="0"/>
              <a:t>16</a:t>
            </a:fld>
            <a:endParaRPr lang="en-ZA" dirty="0"/>
          </a:p>
        </p:txBody>
      </p:sp>
    </p:spTree>
    <p:extLst>
      <p:ext uri="{BB962C8B-B14F-4D97-AF65-F5344CB8AC3E}">
        <p14:creationId xmlns:p14="http://schemas.microsoft.com/office/powerpoint/2010/main" val="165391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6C55120-61C8-47E2-8258-9239A52EB560}" type="slidenum">
              <a:rPr lang="en-ZA" smtClean="0"/>
              <a:t>17</a:t>
            </a:fld>
            <a:endParaRPr lang="en-ZA" dirty="0"/>
          </a:p>
        </p:txBody>
      </p:sp>
    </p:spTree>
    <p:extLst>
      <p:ext uri="{BB962C8B-B14F-4D97-AF65-F5344CB8AC3E}">
        <p14:creationId xmlns:p14="http://schemas.microsoft.com/office/powerpoint/2010/main" val="43366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6C55120-61C8-47E2-8258-9239A52EB560}" type="slidenum">
              <a:rPr lang="en-ZA" smtClean="0"/>
              <a:t>18</a:t>
            </a:fld>
            <a:endParaRPr lang="en-ZA" dirty="0"/>
          </a:p>
        </p:txBody>
      </p:sp>
    </p:spTree>
    <p:extLst>
      <p:ext uri="{BB962C8B-B14F-4D97-AF65-F5344CB8AC3E}">
        <p14:creationId xmlns:p14="http://schemas.microsoft.com/office/powerpoint/2010/main" val="158889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past decade has seen the rise of the black middle class. There was a significant shift in the country’s living standards measure between 2001 and 2013. Despite rising average income levels and the rise in the black middle class, levels of inequality have remained high, with the richest 10 percent of households capturing over half of the national income.</a:t>
            </a:r>
          </a:p>
          <a:p>
            <a:endParaRPr lang="en-GB"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19</a:t>
            </a:fld>
            <a:endParaRPr lang="en-GB" dirty="0"/>
          </a:p>
        </p:txBody>
      </p:sp>
    </p:spTree>
    <p:extLst>
      <p:ext uri="{BB962C8B-B14F-4D97-AF65-F5344CB8AC3E}">
        <p14:creationId xmlns:p14="http://schemas.microsoft.com/office/powerpoint/2010/main" val="427028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7EC5751A-FA93-4366-97F6-B6E5EB122788}" type="datetime1">
              <a:rPr lang="en-GB" smtClean="0"/>
              <a:t>10/06/2016</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6B4BBF-94F1-4A69-813F-89B9AEBF0AAE}" type="slidenum">
              <a:rPr lang="en-GB" smtClean="0"/>
              <a:pPr/>
              <a:t>‹#›</a:t>
            </a:fld>
            <a:endParaRPr lang="en-GB" dirty="0"/>
          </a:p>
        </p:txBody>
      </p:sp>
    </p:spTree>
    <p:extLst>
      <p:ext uri="{BB962C8B-B14F-4D97-AF65-F5344CB8AC3E}">
        <p14:creationId xmlns:p14="http://schemas.microsoft.com/office/powerpoint/2010/main" val="415897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C009E8-87C8-4144-B5D5-9FB379C461B0}" type="datetime1">
              <a:rPr lang="en-GB" smtClean="0"/>
              <a:t>10/06/2016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6B4BBF-94F1-4A69-813F-89B9AEBF0AAE}" type="slidenum">
              <a:rPr lang="en-GB" smtClean="0"/>
              <a:t>‹#›</a:t>
            </a:fld>
            <a:endParaRPr lang="en-GB"/>
          </a:p>
        </p:txBody>
      </p:sp>
    </p:spTree>
    <p:extLst>
      <p:ext uri="{BB962C8B-B14F-4D97-AF65-F5344CB8AC3E}">
        <p14:creationId xmlns:p14="http://schemas.microsoft.com/office/powerpoint/2010/main" val="148455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A993AB-2823-4AB0-ACFB-71083CC3ED54}" type="datetime1">
              <a:rPr lang="en-GB" smtClean="0"/>
              <a:t>10/06/2016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6B4BBF-94F1-4A69-813F-89B9AEBF0AAE}" type="slidenum">
              <a:rPr lang="en-GB" smtClean="0"/>
              <a:t>‹#›</a:t>
            </a:fld>
            <a:endParaRPr lang="en-GB"/>
          </a:p>
        </p:txBody>
      </p:sp>
    </p:spTree>
    <p:extLst>
      <p:ext uri="{BB962C8B-B14F-4D97-AF65-F5344CB8AC3E}">
        <p14:creationId xmlns:p14="http://schemas.microsoft.com/office/powerpoint/2010/main" val="329774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874320" y="6466908"/>
            <a:ext cx="665044" cy="365125"/>
          </a:xfrm>
          <a:prstGeom prst="rect">
            <a:avLst/>
          </a:prstGeom>
        </p:spPr>
        <p:txBody>
          <a:bodyPr/>
          <a:lstStyle/>
          <a:p>
            <a:r>
              <a:rPr lang="en-US" smtClean="0">
                <a:solidFill>
                  <a:prstClr val="black">
                    <a:tint val="75000"/>
                  </a:prstClr>
                </a:solidFill>
              </a:rPr>
              <a:t>1</a:t>
            </a:r>
            <a:endParaRPr lang="en-ZA" dirty="0">
              <a:solidFill>
                <a:prstClr val="black">
                  <a:tint val="75000"/>
                </a:prstClr>
              </a:solidFill>
            </a:endParaRPr>
          </a:p>
        </p:txBody>
      </p:sp>
    </p:spTree>
    <p:extLst>
      <p:ext uri="{BB962C8B-B14F-4D97-AF65-F5344CB8AC3E}">
        <p14:creationId xmlns:p14="http://schemas.microsoft.com/office/powerpoint/2010/main" val="2226652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ing">
    <p:bg>
      <p:bgPr>
        <a:solidFill>
          <a:schemeClr val="accent4">
            <a:lumMod val="50000"/>
          </a:schemeClr>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2" y="2780928"/>
            <a:ext cx="10753196"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Description of this section</a:t>
            </a:r>
            <a:endParaRPr lang="en-ZA" dirty="0" smtClean="0"/>
          </a:p>
        </p:txBody>
      </p:sp>
      <p:sp>
        <p:nvSpPr>
          <p:cNvPr id="3" name="Text Placeholder 2"/>
          <p:cNvSpPr>
            <a:spLocks noGrp="1"/>
          </p:cNvSpPr>
          <p:nvPr>
            <p:ph type="body" sz="quarter" idx="14" hasCustomPrompt="1"/>
          </p:nvPr>
        </p:nvSpPr>
        <p:spPr>
          <a:xfrm>
            <a:off x="719403" y="2204865"/>
            <a:ext cx="10753195" cy="504825"/>
          </a:xfrm>
          <a:prstGeom prst="rect">
            <a:avLst/>
          </a:prstGeom>
        </p:spPr>
        <p:txBody>
          <a:bodyPr>
            <a:noAutofit/>
          </a:bodyPr>
          <a:lstStyle>
            <a:lvl1pPr marL="0" indent="0" algn="l">
              <a:buNone/>
              <a:defRPr sz="2400" b="1"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ZA" dirty="0" smtClean="0"/>
              <a:t>SECTION HEADING</a:t>
            </a:r>
            <a:endParaRPr lang="en-ZA" dirty="0"/>
          </a:p>
        </p:txBody>
      </p:sp>
    </p:spTree>
    <p:extLst>
      <p:ext uri="{BB962C8B-B14F-4D97-AF65-F5344CB8AC3E}">
        <p14:creationId xmlns:p14="http://schemas.microsoft.com/office/powerpoint/2010/main" val="1840137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9404" y="1124744"/>
            <a:ext cx="10753195" cy="4824536"/>
          </a:xfrm>
          <a:prstGeom prst="rect">
            <a:avLst/>
          </a:prstGeom>
        </p:spPr>
        <p:txBody>
          <a:bodyPr>
            <a:normAutofit/>
          </a:bodyPr>
          <a:lstStyle>
            <a:lvl1pPr marL="0" indent="0">
              <a:buNone/>
              <a:defRPr sz="2400"/>
            </a:lvl1pPr>
          </a:lstStyle>
          <a:p>
            <a:pPr lvl="0"/>
            <a:endParaRPr lang="en-ZA" dirty="0" smtClean="0"/>
          </a:p>
        </p:txBody>
      </p:sp>
      <p:sp>
        <p:nvSpPr>
          <p:cNvPr id="8" name="Text Placeholder 8"/>
          <p:cNvSpPr>
            <a:spLocks noGrp="1"/>
          </p:cNvSpPr>
          <p:nvPr>
            <p:ph type="body" sz="quarter" idx="11" hasCustomPrompt="1"/>
          </p:nvPr>
        </p:nvSpPr>
        <p:spPr>
          <a:xfrm>
            <a:off x="720098" y="332657"/>
            <a:ext cx="10752499" cy="647353"/>
          </a:xfrm>
          <a:prstGeom prst="rect">
            <a:avLst/>
          </a:prstGeom>
        </p:spPr>
        <p:txBody>
          <a:bodyPr>
            <a:noAutofit/>
          </a:bodyPr>
          <a:lstStyle>
            <a:lvl1pPr marL="0" indent="0" algn="l">
              <a:buNone/>
              <a:defRPr sz="2800">
                <a:solidFill>
                  <a:srgbClr val="000000"/>
                </a:solidFill>
              </a:defRPr>
            </a:lvl1pPr>
          </a:lstStyle>
          <a:p>
            <a:pPr lvl="0"/>
            <a:r>
              <a:rPr lang="en-ZA" dirty="0" smtClean="0"/>
              <a:t>SHORT HEADING GOES HERE </a:t>
            </a:r>
            <a:endParaRPr lang="en-ZA" dirty="0"/>
          </a:p>
        </p:txBody>
      </p:sp>
    </p:spTree>
    <p:extLst>
      <p:ext uri="{BB962C8B-B14F-4D97-AF65-F5344CB8AC3E}">
        <p14:creationId xmlns:p14="http://schemas.microsoft.com/office/powerpoint/2010/main" val="26849190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Ø"/>
              <a:defRPr sz="24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BCBB357-5B0C-4A79-958F-0D88D5800761}" type="datetime1">
              <a:rPr lang="en-GB" smtClean="0"/>
              <a:t>10/06/2016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6B4BBF-94F1-4A69-813F-89B9AEBF0AAE}" type="slidenum">
              <a:rPr lang="en-GB" smtClean="0"/>
              <a:t>‹#›</a:t>
            </a:fld>
            <a:endParaRPr lang="en-GB"/>
          </a:p>
        </p:txBody>
      </p:sp>
      <p:pic>
        <p:nvPicPr>
          <p:cNvPr id="8" name="Picture 4" descr="south_africa flag"/>
          <p:cNvPicPr>
            <a:picLocks noChangeAspect="1" noChangeArrowheads="1" noCrop="1"/>
          </p:cNvPicPr>
          <p:nvPr userDrawn="1"/>
        </p:nvPicPr>
        <p:blipFill>
          <a:blip r:embed="rId2" cstate="print"/>
          <a:srcRect/>
          <a:stretch>
            <a:fillRect/>
          </a:stretch>
        </p:blipFill>
        <p:spPr bwMode="auto">
          <a:xfrm>
            <a:off x="11021392" y="47555"/>
            <a:ext cx="1080120" cy="635140"/>
          </a:xfrm>
          <a:prstGeom prst="rect">
            <a:avLst/>
          </a:prstGeom>
          <a:noFill/>
        </p:spPr>
      </p:pic>
    </p:spTree>
    <p:extLst>
      <p:ext uri="{BB962C8B-B14F-4D97-AF65-F5344CB8AC3E}">
        <p14:creationId xmlns:p14="http://schemas.microsoft.com/office/powerpoint/2010/main" val="159809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C628A-01E9-4B79-8695-5F5B9507DBC7}" type="datetime1">
              <a:rPr lang="en-GB" smtClean="0"/>
              <a:t>10/06/2016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6B4BBF-94F1-4A69-813F-89B9AEBF0AAE}" type="slidenum">
              <a:rPr lang="en-GB" smtClean="0"/>
              <a:t>‹#›</a:t>
            </a:fld>
            <a:endParaRPr lang="en-GB"/>
          </a:p>
        </p:txBody>
      </p:sp>
    </p:spTree>
    <p:extLst>
      <p:ext uri="{BB962C8B-B14F-4D97-AF65-F5344CB8AC3E}">
        <p14:creationId xmlns:p14="http://schemas.microsoft.com/office/powerpoint/2010/main" val="32720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8CF346-6D15-4D15-9486-70D15A889C6D}" type="datetime1">
              <a:rPr lang="en-GB" smtClean="0"/>
              <a:t>10/06/2016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6B4BBF-94F1-4A69-813F-89B9AEBF0AAE}" type="slidenum">
              <a:rPr lang="en-GB" smtClean="0"/>
              <a:t>‹#›</a:t>
            </a:fld>
            <a:endParaRPr lang="en-GB"/>
          </a:p>
        </p:txBody>
      </p:sp>
    </p:spTree>
    <p:extLst>
      <p:ext uri="{BB962C8B-B14F-4D97-AF65-F5344CB8AC3E}">
        <p14:creationId xmlns:p14="http://schemas.microsoft.com/office/powerpoint/2010/main" val="11494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38AD1A-254C-4070-BFFE-F666547F191A}" type="datetime1">
              <a:rPr lang="en-GB" smtClean="0"/>
              <a:t>10/06/2016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6B4BBF-94F1-4A69-813F-89B9AEBF0AAE}" type="slidenum">
              <a:rPr lang="en-GB" smtClean="0"/>
              <a:t>‹#›</a:t>
            </a:fld>
            <a:endParaRPr lang="en-GB"/>
          </a:p>
        </p:txBody>
      </p:sp>
    </p:spTree>
    <p:extLst>
      <p:ext uri="{BB962C8B-B14F-4D97-AF65-F5344CB8AC3E}">
        <p14:creationId xmlns:p14="http://schemas.microsoft.com/office/powerpoint/2010/main" val="11580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4DE211-A2B3-4A4F-AE46-73892620C28C}" type="datetime1">
              <a:rPr lang="en-GB" smtClean="0"/>
              <a:t>10/06/2016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6B4BBF-94F1-4A69-813F-89B9AEBF0AAE}" type="slidenum">
              <a:rPr lang="en-GB" smtClean="0"/>
              <a:t>‹#›</a:t>
            </a:fld>
            <a:endParaRPr lang="en-GB"/>
          </a:p>
        </p:txBody>
      </p:sp>
    </p:spTree>
    <p:extLst>
      <p:ext uri="{BB962C8B-B14F-4D97-AF65-F5344CB8AC3E}">
        <p14:creationId xmlns:p14="http://schemas.microsoft.com/office/powerpoint/2010/main" val="339333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2F92C-158D-4CA9-8449-F0312FE59AAA}" type="datetime1">
              <a:rPr lang="en-GB" smtClean="0"/>
              <a:t>10/06/2016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6B4BBF-94F1-4A69-813F-89B9AEBF0AAE}" type="slidenum">
              <a:rPr lang="en-GB" smtClean="0"/>
              <a:t>‹#›</a:t>
            </a:fld>
            <a:endParaRPr lang="en-GB"/>
          </a:p>
        </p:txBody>
      </p:sp>
    </p:spTree>
    <p:extLst>
      <p:ext uri="{BB962C8B-B14F-4D97-AF65-F5344CB8AC3E}">
        <p14:creationId xmlns:p14="http://schemas.microsoft.com/office/powerpoint/2010/main" val="250976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8AD39-22A0-43B4-BD09-73224DB42169}" type="datetime1">
              <a:rPr lang="en-GB" smtClean="0"/>
              <a:t>10/06/2016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6B4BBF-94F1-4A69-813F-89B9AEBF0AAE}" type="slidenum">
              <a:rPr lang="en-GB" smtClean="0"/>
              <a:t>‹#›</a:t>
            </a:fld>
            <a:endParaRPr lang="en-GB"/>
          </a:p>
        </p:txBody>
      </p:sp>
    </p:spTree>
    <p:extLst>
      <p:ext uri="{BB962C8B-B14F-4D97-AF65-F5344CB8AC3E}">
        <p14:creationId xmlns:p14="http://schemas.microsoft.com/office/powerpoint/2010/main" val="401628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C21D7-429D-4753-9746-3F0FA662531D}" type="datetime1">
              <a:rPr lang="en-GB" smtClean="0"/>
              <a:t>10/06/2016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6B4BBF-94F1-4A69-813F-89B9AEBF0AAE}" type="slidenum">
              <a:rPr lang="en-GB" smtClean="0"/>
              <a:t>‹#›</a:t>
            </a:fld>
            <a:endParaRPr lang="en-GB"/>
          </a:p>
        </p:txBody>
      </p:sp>
    </p:spTree>
    <p:extLst>
      <p:ext uri="{BB962C8B-B14F-4D97-AF65-F5344CB8AC3E}">
        <p14:creationId xmlns:p14="http://schemas.microsoft.com/office/powerpoint/2010/main" val="245397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A728E-77DD-4C75-90DE-DF17F4C09722}" type="datetime1">
              <a:rPr lang="en-GB" smtClean="0"/>
              <a:t>10/06/2016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B4BBF-94F1-4A69-813F-89B9AEBF0AAE}" type="slidenum">
              <a:rPr lang="en-GB" smtClean="0"/>
              <a:t>‹#›</a:t>
            </a:fld>
            <a:endParaRPr lang="en-GB"/>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70894" y="6078818"/>
            <a:ext cx="2077811" cy="760925"/>
          </a:xfrm>
          <a:prstGeom prst="rect">
            <a:avLst/>
          </a:prstGeom>
        </p:spPr>
      </p:pic>
      <p:cxnSp>
        <p:nvCxnSpPr>
          <p:cNvPr id="8" name="Straight Connector 7"/>
          <p:cNvCxnSpPr/>
          <p:nvPr userDrawn="1"/>
        </p:nvCxnSpPr>
        <p:spPr>
          <a:xfrm>
            <a:off x="838200" y="6146532"/>
            <a:ext cx="10515600" cy="2540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2680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3600" b="1"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2.gif"/><Relationship Id="rId4" Type="http://schemas.openxmlformats.org/officeDocument/2006/relationships/tags" Target="../tags/tag3.xml"/><Relationship Id="rId9"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21" Type="http://schemas.openxmlformats.org/officeDocument/2006/relationships/slideLayout" Target="../slideLayouts/slideLayout12.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image" Target="../media/image2.gif"/><Relationship Id="rId10" Type="http://schemas.openxmlformats.org/officeDocument/2006/relationships/tags" Target="../tags/tag16.xml"/><Relationship Id="rId19" Type="http://schemas.openxmlformats.org/officeDocument/2006/relationships/tags" Target="../tags/tag2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226" y="1940569"/>
            <a:ext cx="9835979" cy="4188365"/>
          </a:xfrm>
        </p:spPr>
        <p:txBody>
          <a:bodyPr>
            <a:normAutofit/>
          </a:bodyPr>
          <a:lstStyle/>
          <a:p>
            <a:r>
              <a:rPr lang="en-ZA" sz="2200" dirty="0" smtClean="0">
                <a:solidFill>
                  <a:schemeClr val="accent2">
                    <a:lumMod val="75000"/>
                  </a:schemeClr>
                </a:solidFill>
                <a:latin typeface="Candara" panose="020E0502030303020204" pitchFamily="34" charset="0"/>
              </a:rPr>
              <a:t>Key Note Address by Hon. Mr Jeff Radebe, </a:t>
            </a:r>
            <a:br>
              <a:rPr lang="en-ZA" sz="2200" dirty="0" smtClean="0">
                <a:solidFill>
                  <a:schemeClr val="accent2">
                    <a:lumMod val="75000"/>
                  </a:schemeClr>
                </a:solidFill>
                <a:latin typeface="Candara" panose="020E0502030303020204" pitchFamily="34" charset="0"/>
              </a:rPr>
            </a:br>
            <a:r>
              <a:rPr lang="en-ZA" sz="2200" dirty="0" smtClean="0">
                <a:solidFill>
                  <a:schemeClr val="accent2">
                    <a:lumMod val="75000"/>
                  </a:schemeClr>
                </a:solidFill>
                <a:latin typeface="Candara" panose="020E0502030303020204" pitchFamily="34" charset="0"/>
              </a:rPr>
              <a:t>MP and Minister in the Presidency for Planning, Monitoring and Evaluation and Chairperson of the National Planning Commission</a:t>
            </a:r>
            <a:r>
              <a:rPr lang="en-ZA" sz="3200" dirty="0" smtClean="0"/>
              <a:t/>
            </a:r>
            <a:br>
              <a:rPr lang="en-ZA" sz="3200" dirty="0" smtClean="0"/>
            </a:br>
            <a:r>
              <a:rPr lang="en-ZA" sz="3200" dirty="0" smtClean="0"/>
              <a:t/>
            </a:r>
            <a:br>
              <a:rPr lang="en-ZA" sz="3200" dirty="0" smtClean="0"/>
            </a:br>
            <a:r>
              <a:rPr lang="en-ZA" sz="3200" dirty="0"/>
              <a:t/>
            </a:r>
            <a:br>
              <a:rPr lang="en-ZA" sz="3200" dirty="0"/>
            </a:br>
            <a:r>
              <a:rPr lang="en-ZA" sz="2000" dirty="0" smtClean="0">
                <a:solidFill>
                  <a:schemeClr val="accent1">
                    <a:lumMod val="50000"/>
                  </a:schemeClr>
                </a:solidFill>
                <a:latin typeface="Arial Narrow" panose="020B0606020202030204" pitchFamily="34" charset="0"/>
              </a:rPr>
              <a:t>Occasion: </a:t>
            </a:r>
            <a:r>
              <a:rPr lang="en-ZA" sz="2000" b="0" dirty="0" smtClean="0">
                <a:solidFill>
                  <a:schemeClr val="accent1">
                    <a:lumMod val="50000"/>
                  </a:schemeClr>
                </a:solidFill>
                <a:latin typeface="Arial Narrow" panose="020B0606020202030204" pitchFamily="34" charset="0"/>
              </a:rPr>
              <a:t>Vision 2030 Summit </a:t>
            </a:r>
            <a:r>
              <a:rPr lang="en-ZA" sz="2000" dirty="0" smtClean="0">
                <a:solidFill>
                  <a:schemeClr val="accent1">
                    <a:lumMod val="50000"/>
                  </a:schemeClr>
                </a:solidFill>
                <a:latin typeface="Arial Narrow" panose="020B0606020202030204" pitchFamily="34" charset="0"/>
              </a:rPr>
              <a:t/>
            </a:r>
            <a:br>
              <a:rPr lang="en-ZA" sz="2000" dirty="0" smtClean="0">
                <a:solidFill>
                  <a:schemeClr val="accent1">
                    <a:lumMod val="50000"/>
                  </a:schemeClr>
                </a:solidFill>
                <a:latin typeface="Arial Narrow" panose="020B0606020202030204" pitchFamily="34" charset="0"/>
              </a:rPr>
            </a:br>
            <a:r>
              <a:rPr lang="en-ZA" sz="2000" dirty="0" smtClean="0">
                <a:solidFill>
                  <a:schemeClr val="accent1">
                    <a:lumMod val="50000"/>
                  </a:schemeClr>
                </a:solidFill>
                <a:latin typeface="Arial Narrow" panose="020B0606020202030204" pitchFamily="34" charset="0"/>
              </a:rPr>
              <a:t>THEME: </a:t>
            </a:r>
            <a:r>
              <a:rPr lang="en-ZA" sz="2000" b="0" dirty="0" smtClean="0">
                <a:solidFill>
                  <a:schemeClr val="accent1">
                    <a:lumMod val="50000"/>
                  </a:schemeClr>
                </a:solidFill>
                <a:latin typeface="Arial Narrow" panose="020B0606020202030204" pitchFamily="34" charset="0"/>
              </a:rPr>
              <a:t>Why the NDP forms the basis for all government activities? </a:t>
            </a:r>
            <a:br>
              <a:rPr lang="en-ZA" sz="2000" b="0" dirty="0" smtClean="0">
                <a:solidFill>
                  <a:schemeClr val="accent1">
                    <a:lumMod val="50000"/>
                  </a:schemeClr>
                </a:solidFill>
                <a:latin typeface="Arial Narrow" panose="020B0606020202030204" pitchFamily="34" charset="0"/>
              </a:rPr>
            </a:br>
            <a:r>
              <a:rPr lang="en-ZA" sz="2000" dirty="0" smtClean="0">
                <a:solidFill>
                  <a:schemeClr val="accent1">
                    <a:lumMod val="50000"/>
                  </a:schemeClr>
                </a:solidFill>
                <a:latin typeface="Arial Narrow" panose="020B0606020202030204" pitchFamily="34" charset="0"/>
              </a:rPr>
              <a:t>Date: </a:t>
            </a:r>
            <a:r>
              <a:rPr lang="en-ZA" sz="2000" b="0" dirty="0" smtClean="0">
                <a:solidFill>
                  <a:schemeClr val="accent1">
                    <a:lumMod val="50000"/>
                  </a:schemeClr>
                </a:solidFill>
                <a:latin typeface="Arial Narrow" panose="020B0606020202030204" pitchFamily="34" charset="0"/>
              </a:rPr>
              <a:t>9 June 2016, Emperor's Palace, Gauteng</a:t>
            </a:r>
            <a:endParaRPr lang="en-GB" sz="2000" b="0" dirty="0">
              <a:solidFill>
                <a:schemeClr val="accent1">
                  <a:lumMod val="50000"/>
                </a:schemeClr>
              </a:solidFill>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28" y="-88413"/>
            <a:ext cx="4907549" cy="2158314"/>
          </a:xfrm>
          <a:prstGeom prst="rect">
            <a:avLst/>
          </a:prstGeom>
        </p:spPr>
      </p:pic>
      <p:cxnSp>
        <p:nvCxnSpPr>
          <p:cNvPr id="9" name="Straight Connector 8"/>
          <p:cNvCxnSpPr/>
          <p:nvPr/>
        </p:nvCxnSpPr>
        <p:spPr>
          <a:xfrm flipV="1">
            <a:off x="0" y="1664813"/>
            <a:ext cx="12192000" cy="48341"/>
          </a:xfrm>
          <a:prstGeom prst="line">
            <a:avLst/>
          </a:prstGeom>
        </p:spPr>
        <p:style>
          <a:lnRef idx="3">
            <a:schemeClr val="dk1"/>
          </a:lnRef>
          <a:fillRef idx="0">
            <a:schemeClr val="dk1"/>
          </a:fillRef>
          <a:effectRef idx="2">
            <a:schemeClr val="dk1"/>
          </a:effectRef>
          <a:fontRef idx="minor">
            <a:schemeClr val="tx1"/>
          </a:fontRef>
        </p:style>
      </p:cxnSp>
      <p:sp>
        <p:nvSpPr>
          <p:cNvPr id="4" name="Slide Number Placeholder 3"/>
          <p:cNvSpPr>
            <a:spLocks noGrp="1"/>
          </p:cNvSpPr>
          <p:nvPr>
            <p:ph type="sldNum" sz="quarter" idx="12"/>
          </p:nvPr>
        </p:nvSpPr>
        <p:spPr/>
        <p:txBody>
          <a:bodyPr/>
          <a:lstStyle/>
          <a:p>
            <a:fld id="{186B4BBF-94F1-4A69-813F-89B9AEBF0AAE}" type="slidenum">
              <a:rPr lang="en-GB" smtClean="0"/>
              <a:pPr/>
              <a:t>1</a:t>
            </a:fld>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777" y="1762897"/>
            <a:ext cx="1478877" cy="1528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5367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vert="horz" lIns="86646" tIns="43323" rIns="86646" bIns="43323" rtlCol="0" anchor="ctr">
            <a:noAutofit/>
          </a:bodyPr>
          <a:lstStyle/>
          <a:p>
            <a:r>
              <a:rPr lang="en-ZA" sz="3200" dirty="0"/>
              <a:t>T</a:t>
            </a:r>
            <a:r>
              <a:rPr lang="en-ZA" sz="3200" dirty="0" smtClean="0"/>
              <a:t>he Broad Strategy </a:t>
            </a:r>
            <a:r>
              <a:rPr lang="en-ZA" sz="3200" dirty="0"/>
              <a:t>of the NDP</a:t>
            </a:r>
            <a:endParaRPr lang="en-US" sz="3200" dirty="0"/>
          </a:p>
        </p:txBody>
      </p:sp>
      <p:sp>
        <p:nvSpPr>
          <p:cNvPr id="3" name="Content Placeholder 2"/>
          <p:cNvSpPr>
            <a:spLocks noGrp="1"/>
          </p:cNvSpPr>
          <p:nvPr>
            <p:ph idx="1"/>
          </p:nvPr>
        </p:nvSpPr>
        <p:spPr>
          <a:xfrm>
            <a:off x="838201" y="1091823"/>
            <a:ext cx="9771134" cy="5091140"/>
          </a:xfrm>
        </p:spPr>
        <p:txBody>
          <a:bodyPr>
            <a:normAutofit/>
          </a:bodyPr>
          <a:lstStyle/>
          <a:p>
            <a:pPr marL="0" indent="0">
              <a:lnSpc>
                <a:spcPct val="110000"/>
              </a:lnSpc>
              <a:spcBef>
                <a:spcPts val="0"/>
              </a:spcBef>
              <a:spcAft>
                <a:spcPts val="1231"/>
              </a:spcAft>
              <a:buNone/>
            </a:pPr>
            <a:r>
              <a:rPr lang="en-ZA" dirty="0" smtClean="0"/>
              <a:t>Through the NDP we aim to </a:t>
            </a:r>
          </a:p>
          <a:p>
            <a:pPr>
              <a:lnSpc>
                <a:spcPct val="110000"/>
              </a:lnSpc>
              <a:spcBef>
                <a:spcPts val="0"/>
              </a:spcBef>
              <a:spcAft>
                <a:spcPts val="1231"/>
              </a:spcAft>
            </a:pPr>
            <a:r>
              <a:rPr lang="en-ZA" dirty="0" smtClean="0"/>
              <a:t>Deliver </a:t>
            </a:r>
            <a:r>
              <a:rPr lang="en-ZA" dirty="0"/>
              <a:t>effective </a:t>
            </a:r>
            <a:r>
              <a:rPr lang="en-ZA" b="1" dirty="0">
                <a:solidFill>
                  <a:srgbClr val="00B050"/>
                </a:solidFill>
              </a:rPr>
              <a:t>social wage </a:t>
            </a:r>
            <a:r>
              <a:rPr lang="en-ZA" dirty="0"/>
              <a:t>to the poor</a:t>
            </a:r>
          </a:p>
          <a:p>
            <a:pPr lvl="1">
              <a:lnSpc>
                <a:spcPct val="110000"/>
              </a:lnSpc>
              <a:spcBef>
                <a:spcPts val="0"/>
              </a:spcBef>
              <a:spcAft>
                <a:spcPts val="1231"/>
              </a:spcAft>
            </a:pPr>
            <a:r>
              <a:rPr lang="en-ZA" dirty="0"/>
              <a:t>Especially better quality education and training</a:t>
            </a:r>
          </a:p>
          <a:p>
            <a:pPr>
              <a:lnSpc>
                <a:spcPct val="110000"/>
              </a:lnSpc>
              <a:spcBef>
                <a:spcPts val="0"/>
              </a:spcBef>
              <a:spcAft>
                <a:spcPts val="1231"/>
              </a:spcAft>
            </a:pPr>
            <a:r>
              <a:rPr lang="en-ZA" dirty="0"/>
              <a:t>Grow </a:t>
            </a:r>
            <a:r>
              <a:rPr lang="en-ZA" b="1" dirty="0">
                <a:solidFill>
                  <a:srgbClr val="00B050"/>
                </a:solidFill>
              </a:rPr>
              <a:t>labour intensive sectors </a:t>
            </a:r>
            <a:r>
              <a:rPr lang="en-ZA" dirty="0"/>
              <a:t>such as mining, agriculture, agro-processing and tourism</a:t>
            </a:r>
          </a:p>
          <a:p>
            <a:pPr>
              <a:lnSpc>
                <a:spcPct val="110000"/>
              </a:lnSpc>
              <a:spcBef>
                <a:spcPts val="0"/>
              </a:spcBef>
              <a:spcAft>
                <a:spcPts val="1231"/>
              </a:spcAft>
            </a:pPr>
            <a:r>
              <a:rPr lang="en-ZA" dirty="0"/>
              <a:t>Support </a:t>
            </a:r>
            <a:r>
              <a:rPr lang="en-ZA" b="1" dirty="0">
                <a:solidFill>
                  <a:srgbClr val="00B050"/>
                </a:solidFill>
              </a:rPr>
              <a:t>advanced sectors </a:t>
            </a:r>
            <a:r>
              <a:rPr lang="en-ZA" dirty="0"/>
              <a:t>to expand, especially into Africa</a:t>
            </a:r>
          </a:p>
          <a:p>
            <a:pPr lvl="1">
              <a:lnSpc>
                <a:spcPct val="110000"/>
              </a:lnSpc>
              <a:spcBef>
                <a:spcPts val="0"/>
              </a:spcBef>
              <a:spcAft>
                <a:spcPts val="1231"/>
              </a:spcAft>
            </a:pPr>
            <a:r>
              <a:rPr lang="en-ZA" dirty="0"/>
              <a:t>Manufacturing, business services, IT enabled services</a:t>
            </a:r>
          </a:p>
          <a:p>
            <a:pPr>
              <a:lnSpc>
                <a:spcPct val="110000"/>
              </a:lnSpc>
              <a:spcBef>
                <a:spcPts val="0"/>
              </a:spcBef>
              <a:spcAft>
                <a:spcPts val="1231"/>
              </a:spcAft>
            </a:pPr>
            <a:r>
              <a:rPr lang="en-ZA" dirty="0"/>
              <a:t>Invest in </a:t>
            </a:r>
            <a:r>
              <a:rPr lang="en-ZA" b="1" dirty="0" smtClean="0">
                <a:solidFill>
                  <a:srgbClr val="00B050"/>
                </a:solidFill>
              </a:rPr>
              <a:t>social and economic infrastructure</a:t>
            </a:r>
            <a:r>
              <a:rPr lang="en-ZA" dirty="0" smtClean="0"/>
              <a:t> </a:t>
            </a:r>
            <a:r>
              <a:rPr lang="en-ZA" dirty="0"/>
              <a:t>to support these three </a:t>
            </a:r>
            <a:r>
              <a:rPr lang="en-ZA" dirty="0" smtClean="0"/>
              <a:t>goals</a:t>
            </a:r>
            <a:endParaRPr lang="en-ZA" dirty="0"/>
          </a:p>
        </p:txBody>
      </p:sp>
      <p:sp>
        <p:nvSpPr>
          <p:cNvPr id="4" name="Slide Number Placeholder 3"/>
          <p:cNvSpPr>
            <a:spLocks noGrp="1"/>
          </p:cNvSpPr>
          <p:nvPr>
            <p:ph type="sldNum" sz="quarter" idx="12"/>
          </p:nvPr>
        </p:nvSpPr>
        <p:spPr/>
        <p:txBody>
          <a:bodyPr/>
          <a:lstStyle/>
          <a:p>
            <a:fld id="{E16C3F43-B45B-4F72-83D1-2BB5713C63C4}" type="slidenum">
              <a:rPr lang="en-ZA" smtClean="0">
                <a:solidFill>
                  <a:prstClr val="black">
                    <a:tint val="75000"/>
                  </a:prstClr>
                </a:solidFill>
              </a:rPr>
              <a:pPr/>
              <a:t>10</a:t>
            </a:fld>
            <a:endParaRPr lang="en-ZA">
              <a:solidFill>
                <a:prstClr val="black">
                  <a:tint val="75000"/>
                </a:prstClr>
              </a:solidFill>
            </a:endParaRPr>
          </a:p>
        </p:txBody>
      </p:sp>
      <p:pic>
        <p:nvPicPr>
          <p:cNvPr id="5" name="Picture 4"/>
          <p:cNvPicPr>
            <a:picLocks noChangeAspect="1"/>
          </p:cNvPicPr>
          <p:nvPr/>
        </p:nvPicPr>
        <p:blipFill>
          <a:blip r:embed="rId3"/>
          <a:stretch>
            <a:fillRect/>
          </a:stretch>
        </p:blipFill>
        <p:spPr>
          <a:xfrm>
            <a:off x="8007216" y="0"/>
            <a:ext cx="2092126" cy="2651136"/>
          </a:xfrm>
          <a:prstGeom prst="rect">
            <a:avLst/>
          </a:prstGeom>
        </p:spPr>
      </p:pic>
    </p:spTree>
    <p:extLst>
      <p:ext uri="{BB962C8B-B14F-4D97-AF65-F5344CB8AC3E}">
        <p14:creationId xmlns:p14="http://schemas.microsoft.com/office/powerpoint/2010/main" val="42492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50" y="79366"/>
            <a:ext cx="10515600" cy="835998"/>
          </a:xfrm>
        </p:spPr>
        <p:txBody>
          <a:bodyPr vert="horz" lIns="86646" tIns="43323" rIns="86646" bIns="43323" rtlCol="0" anchor="ctr">
            <a:noAutofit/>
          </a:bodyPr>
          <a:lstStyle/>
          <a:p>
            <a:r>
              <a:rPr lang="en-US" sz="3000" dirty="0"/>
              <a:t>The NDP has a </a:t>
            </a:r>
            <a:r>
              <a:rPr lang="en-US" sz="3000" dirty="0" smtClean="0"/>
              <a:t>Few </a:t>
            </a:r>
            <a:r>
              <a:rPr lang="en-US" sz="3000" dirty="0"/>
              <a:t>K</a:t>
            </a:r>
            <a:r>
              <a:rPr lang="en-US" sz="3000" dirty="0" smtClean="0"/>
              <a:t>ey </a:t>
            </a:r>
            <a:r>
              <a:rPr lang="en-US" sz="3000" dirty="0"/>
              <a:t>A</a:t>
            </a:r>
            <a:r>
              <a:rPr lang="en-US" sz="3000" dirty="0" smtClean="0"/>
              <a:t>ims</a:t>
            </a:r>
            <a:endParaRPr lang="en-US" sz="3000" dirty="0"/>
          </a:p>
        </p:txBody>
      </p:sp>
      <p:sp>
        <p:nvSpPr>
          <p:cNvPr id="4" name="Slide Number Placeholder 3"/>
          <p:cNvSpPr>
            <a:spLocks noGrp="1"/>
          </p:cNvSpPr>
          <p:nvPr>
            <p:ph type="sldNum" sz="quarter" idx="12"/>
          </p:nvPr>
        </p:nvSpPr>
        <p:spPr/>
        <p:txBody>
          <a:bodyPr/>
          <a:lstStyle/>
          <a:p>
            <a:fld id="{E16C3F43-B45B-4F72-83D1-2BB5713C63C4}" type="slidenum">
              <a:rPr lang="en-ZA" smtClean="0">
                <a:solidFill>
                  <a:prstClr val="black">
                    <a:tint val="75000"/>
                  </a:prstClr>
                </a:solidFill>
                <a:latin typeface="Gill Sans MT" panose="020B0502020104020203" pitchFamily="34" charset="0"/>
              </a:rPr>
              <a:pPr/>
              <a:t>11</a:t>
            </a:fld>
            <a:endParaRPr lang="en-ZA">
              <a:solidFill>
                <a:prstClr val="black">
                  <a:tint val="75000"/>
                </a:prstClr>
              </a:solidFill>
              <a:latin typeface="Gill Sans MT" panose="020B0502020104020203" pitchFamily="34" charset="0"/>
            </a:endParaRPr>
          </a:p>
        </p:txBody>
      </p:sp>
      <p:sp>
        <p:nvSpPr>
          <p:cNvPr id="8" name="TextBox 7"/>
          <p:cNvSpPr txBox="1"/>
          <p:nvPr/>
        </p:nvSpPr>
        <p:spPr>
          <a:xfrm>
            <a:off x="3214053" y="1199772"/>
            <a:ext cx="2812378" cy="932178"/>
          </a:xfrm>
          <a:prstGeom prst="rect">
            <a:avLst/>
          </a:prstGeom>
          <a:noFill/>
        </p:spPr>
        <p:txBody>
          <a:bodyPr wrap="square">
            <a:spAutoFit/>
          </a:bodyPr>
          <a:lstStyle/>
          <a:p>
            <a:pPr>
              <a:lnSpc>
                <a:spcPct val="120000"/>
              </a:lnSpc>
              <a:spcAft>
                <a:spcPts val="821"/>
              </a:spcAft>
            </a:pPr>
            <a:r>
              <a:rPr lang="en-US" sz="1516" b="1" dirty="0"/>
              <a:t>To reduce the proportion of people living in poverty from about 39% to zero.</a:t>
            </a:r>
          </a:p>
        </p:txBody>
      </p:sp>
      <p:sp>
        <p:nvSpPr>
          <p:cNvPr id="111" name="TextBox 110"/>
          <p:cNvSpPr txBox="1"/>
          <p:nvPr/>
        </p:nvSpPr>
        <p:spPr>
          <a:xfrm>
            <a:off x="3273754" y="2552424"/>
            <a:ext cx="2812378" cy="652230"/>
          </a:xfrm>
          <a:prstGeom prst="rect">
            <a:avLst/>
          </a:prstGeom>
          <a:noFill/>
        </p:spPr>
        <p:txBody>
          <a:bodyPr wrap="square">
            <a:spAutoFit/>
          </a:bodyPr>
          <a:lstStyle/>
          <a:p>
            <a:pPr>
              <a:lnSpc>
                <a:spcPct val="120000"/>
              </a:lnSpc>
              <a:spcAft>
                <a:spcPts val="758"/>
              </a:spcAft>
            </a:pPr>
            <a:r>
              <a:rPr lang="en-US" sz="1516" b="1" dirty="0"/>
              <a:t>Reduce the level of inequality – Gini is presently about 0.69.</a:t>
            </a:r>
          </a:p>
        </p:txBody>
      </p:sp>
      <p:sp>
        <p:nvSpPr>
          <p:cNvPr id="112" name="TextBox 111"/>
          <p:cNvSpPr txBox="1"/>
          <p:nvPr/>
        </p:nvSpPr>
        <p:spPr>
          <a:xfrm>
            <a:off x="3273754" y="4287606"/>
            <a:ext cx="2812378" cy="372281"/>
          </a:xfrm>
          <a:prstGeom prst="rect">
            <a:avLst/>
          </a:prstGeom>
          <a:noFill/>
        </p:spPr>
        <p:txBody>
          <a:bodyPr wrap="square">
            <a:spAutoFit/>
          </a:bodyPr>
          <a:lstStyle/>
          <a:p>
            <a:pPr>
              <a:lnSpc>
                <a:spcPct val="120000"/>
              </a:lnSpc>
              <a:spcAft>
                <a:spcPts val="758"/>
              </a:spcAft>
            </a:pPr>
            <a:r>
              <a:rPr lang="en-US" sz="1516" b="1" dirty="0"/>
              <a:t>Create 11 million jobs by 2030.</a:t>
            </a:r>
          </a:p>
        </p:txBody>
      </p:sp>
      <p:sp>
        <p:nvSpPr>
          <p:cNvPr id="114" name="TextBox 113"/>
          <p:cNvSpPr txBox="1"/>
          <p:nvPr/>
        </p:nvSpPr>
        <p:spPr>
          <a:xfrm>
            <a:off x="3253853" y="5214342"/>
            <a:ext cx="2812378" cy="932178"/>
          </a:xfrm>
          <a:prstGeom prst="rect">
            <a:avLst/>
          </a:prstGeom>
          <a:noFill/>
        </p:spPr>
        <p:txBody>
          <a:bodyPr wrap="square">
            <a:spAutoFit/>
          </a:bodyPr>
          <a:lstStyle/>
          <a:p>
            <a:pPr>
              <a:lnSpc>
                <a:spcPct val="120000"/>
              </a:lnSpc>
              <a:spcAft>
                <a:spcPts val="758"/>
              </a:spcAft>
            </a:pPr>
            <a:r>
              <a:rPr lang="en-US" sz="1516" b="1" dirty="0"/>
              <a:t>Boost export performance and raise competitiveness of the economy.</a:t>
            </a:r>
          </a:p>
        </p:txBody>
      </p:sp>
      <p:sp>
        <p:nvSpPr>
          <p:cNvPr id="149" name="TextBox 148"/>
          <p:cNvSpPr txBox="1"/>
          <p:nvPr/>
        </p:nvSpPr>
        <p:spPr>
          <a:xfrm>
            <a:off x="7870734" y="1598899"/>
            <a:ext cx="3001348" cy="372281"/>
          </a:xfrm>
          <a:prstGeom prst="rect">
            <a:avLst/>
          </a:prstGeom>
          <a:noFill/>
        </p:spPr>
        <p:txBody>
          <a:bodyPr wrap="square">
            <a:spAutoFit/>
          </a:bodyPr>
          <a:lstStyle/>
          <a:p>
            <a:pPr>
              <a:lnSpc>
                <a:spcPct val="120000"/>
              </a:lnSpc>
              <a:spcAft>
                <a:spcPts val="758"/>
              </a:spcAft>
            </a:pPr>
            <a:r>
              <a:rPr lang="en-US" sz="1516" b="1" dirty="0"/>
              <a:t>Improve capacity of the state.</a:t>
            </a:r>
          </a:p>
        </p:txBody>
      </p:sp>
      <p:sp>
        <p:nvSpPr>
          <p:cNvPr id="157" name="TextBox 156"/>
          <p:cNvSpPr txBox="1"/>
          <p:nvPr/>
        </p:nvSpPr>
        <p:spPr>
          <a:xfrm>
            <a:off x="7870734" y="2514323"/>
            <a:ext cx="3001348" cy="1212127"/>
          </a:xfrm>
          <a:prstGeom prst="rect">
            <a:avLst/>
          </a:prstGeom>
          <a:noFill/>
        </p:spPr>
        <p:txBody>
          <a:bodyPr wrap="square">
            <a:spAutoFit/>
          </a:bodyPr>
          <a:lstStyle/>
          <a:p>
            <a:pPr>
              <a:lnSpc>
                <a:spcPct val="120000"/>
              </a:lnSpc>
              <a:spcAft>
                <a:spcPts val="758"/>
              </a:spcAft>
            </a:pPr>
            <a:r>
              <a:rPr lang="en-US" sz="1516" b="1" dirty="0">
                <a:cs typeface="Arial" panose="020B0604020202020204" pitchFamily="34" charset="0"/>
              </a:rPr>
              <a:t>Eliminate corruption </a:t>
            </a:r>
            <a:r>
              <a:rPr lang="en-US" sz="1516" b="1" dirty="0"/>
              <a:t>and hold government and other stakeholders accountable for performance.</a:t>
            </a:r>
          </a:p>
        </p:txBody>
      </p:sp>
      <p:sp>
        <p:nvSpPr>
          <p:cNvPr id="158" name="TextBox 157"/>
          <p:cNvSpPr txBox="1"/>
          <p:nvPr/>
        </p:nvSpPr>
        <p:spPr>
          <a:xfrm>
            <a:off x="7870734" y="3812280"/>
            <a:ext cx="3001348" cy="1258678"/>
          </a:xfrm>
          <a:prstGeom prst="rect">
            <a:avLst/>
          </a:prstGeom>
          <a:noFill/>
        </p:spPr>
        <p:txBody>
          <a:bodyPr wrap="square">
            <a:spAutoFit/>
          </a:bodyPr>
          <a:lstStyle/>
          <a:p>
            <a:pPr>
              <a:defRPr/>
            </a:pPr>
            <a:r>
              <a:rPr lang="en-US" sz="1516" b="1" dirty="0"/>
              <a:t>Broaden social wage: delivery of a package of services including housing, social grants, public transport, water, education and health</a:t>
            </a:r>
            <a:endParaRPr lang="en-US" sz="2653" dirty="0">
              <a:latin typeface="Gill Sans MT" panose="020B0502020104020203" pitchFamily="34" charset="0"/>
              <a:cs typeface="Arial"/>
            </a:endParaRPr>
          </a:p>
        </p:txBody>
      </p:sp>
      <p:sp>
        <p:nvSpPr>
          <p:cNvPr id="159" name="TextBox 158"/>
          <p:cNvSpPr txBox="1"/>
          <p:nvPr/>
        </p:nvSpPr>
        <p:spPr>
          <a:xfrm>
            <a:off x="7870734" y="5606289"/>
            <a:ext cx="3001348" cy="372281"/>
          </a:xfrm>
          <a:prstGeom prst="rect">
            <a:avLst/>
          </a:prstGeom>
          <a:noFill/>
        </p:spPr>
        <p:txBody>
          <a:bodyPr wrap="square">
            <a:spAutoFit/>
          </a:bodyPr>
          <a:lstStyle/>
          <a:p>
            <a:pPr>
              <a:lnSpc>
                <a:spcPct val="120000"/>
              </a:lnSpc>
              <a:spcAft>
                <a:spcPts val="758"/>
              </a:spcAft>
            </a:pPr>
            <a:r>
              <a:rPr lang="en-US" sz="1516" b="1" dirty="0"/>
              <a:t>Build social cohesion and unity.</a:t>
            </a:r>
          </a:p>
        </p:txBody>
      </p:sp>
      <p:sp>
        <p:nvSpPr>
          <p:cNvPr id="7" name="Rectangle 6"/>
          <p:cNvSpPr/>
          <p:nvPr/>
        </p:nvSpPr>
        <p:spPr>
          <a:xfrm>
            <a:off x="1471072" y="1147987"/>
            <a:ext cx="1643873" cy="5110759"/>
          </a:xfrm>
          <a:prstGeom prst="rect">
            <a:avLst/>
          </a:prstGeom>
          <a:solidFill>
            <a:srgbClr val="FFFFF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53">
              <a:latin typeface="Gill Sans MT" panose="020B0502020104020203" pitchFamily="34" charset="0"/>
            </a:endParaRPr>
          </a:p>
        </p:txBody>
      </p:sp>
      <p:cxnSp>
        <p:nvCxnSpPr>
          <p:cNvPr id="9" name="Straight Connector 8"/>
          <p:cNvCxnSpPr/>
          <p:nvPr/>
        </p:nvCxnSpPr>
        <p:spPr>
          <a:xfrm>
            <a:off x="1463666" y="2446040"/>
            <a:ext cx="164387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471072" y="3792861"/>
            <a:ext cx="164387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476793" y="5181972"/>
            <a:ext cx="164387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48" name="Rectangle 147"/>
          <p:cNvSpPr/>
          <p:nvPr/>
        </p:nvSpPr>
        <p:spPr>
          <a:xfrm>
            <a:off x="6068050" y="1167037"/>
            <a:ext cx="1643873" cy="5110759"/>
          </a:xfrm>
          <a:prstGeom prst="rect">
            <a:avLst/>
          </a:prstGeom>
          <a:solidFill>
            <a:srgbClr val="FFFFF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53">
              <a:latin typeface="Gill Sans MT" panose="020B0502020104020203" pitchFamily="34" charset="0"/>
            </a:endParaRPr>
          </a:p>
        </p:txBody>
      </p:sp>
      <p:cxnSp>
        <p:nvCxnSpPr>
          <p:cNvPr id="152" name="Straight Connector 151"/>
          <p:cNvCxnSpPr/>
          <p:nvPr/>
        </p:nvCxnSpPr>
        <p:spPr>
          <a:xfrm>
            <a:off x="6086133" y="5133248"/>
            <a:ext cx="164387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a:off x="6060644" y="2446040"/>
            <a:ext cx="164387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3" name="Straight Connector 152"/>
          <p:cNvCxnSpPr/>
          <p:nvPr/>
        </p:nvCxnSpPr>
        <p:spPr>
          <a:xfrm>
            <a:off x="6076102" y="3731290"/>
            <a:ext cx="164387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2" name="Freeform 11"/>
          <p:cNvSpPr>
            <a:spLocks noEditPoints="1"/>
          </p:cNvSpPr>
          <p:nvPr/>
        </p:nvSpPr>
        <p:spPr bwMode="auto">
          <a:xfrm>
            <a:off x="6356426" y="4618390"/>
            <a:ext cx="552234" cy="419100"/>
          </a:xfrm>
          <a:custGeom>
            <a:avLst/>
            <a:gdLst/>
            <a:ahLst/>
            <a:cxnLst>
              <a:cxn ang="0">
                <a:pos x="50" y="106"/>
              </a:cxn>
              <a:cxn ang="0">
                <a:pos x="50" y="45"/>
              </a:cxn>
              <a:cxn ang="0">
                <a:pos x="52" y="9"/>
              </a:cxn>
              <a:cxn ang="0">
                <a:pos x="61" y="0"/>
              </a:cxn>
              <a:cxn ang="0">
                <a:pos x="266" y="0"/>
              </a:cxn>
              <a:cxn ang="0">
                <a:pos x="278" y="4"/>
              </a:cxn>
              <a:cxn ang="0">
                <a:pos x="283" y="16"/>
              </a:cxn>
              <a:cxn ang="0">
                <a:pos x="332" y="242"/>
              </a:cxn>
              <a:cxn ang="0">
                <a:pos x="333" y="249"/>
              </a:cxn>
              <a:cxn ang="0">
                <a:pos x="330" y="257"/>
              </a:cxn>
              <a:cxn ang="0">
                <a:pos x="325" y="262"/>
              </a:cxn>
              <a:cxn ang="0">
                <a:pos x="318" y="264"/>
              </a:cxn>
              <a:cxn ang="0">
                <a:pos x="12" y="264"/>
              </a:cxn>
              <a:cxn ang="0">
                <a:pos x="5" y="261"/>
              </a:cxn>
              <a:cxn ang="0">
                <a:pos x="2" y="254"/>
              </a:cxn>
              <a:cxn ang="0">
                <a:pos x="0" y="247"/>
              </a:cxn>
              <a:cxn ang="0">
                <a:pos x="50" y="136"/>
              </a:cxn>
              <a:cxn ang="0">
                <a:pos x="257" y="25"/>
              </a:cxn>
              <a:cxn ang="0">
                <a:pos x="75" y="129"/>
              </a:cxn>
              <a:cxn ang="0">
                <a:pos x="302" y="240"/>
              </a:cxn>
              <a:cxn ang="0">
                <a:pos x="69" y="151"/>
              </a:cxn>
              <a:cxn ang="0">
                <a:pos x="302" y="240"/>
              </a:cxn>
              <a:cxn ang="0">
                <a:pos x="141" y="222"/>
              </a:cxn>
              <a:cxn ang="0">
                <a:pos x="141" y="216"/>
              </a:cxn>
              <a:cxn ang="0">
                <a:pos x="189" y="214"/>
              </a:cxn>
              <a:cxn ang="0">
                <a:pos x="196" y="219"/>
              </a:cxn>
              <a:cxn ang="0">
                <a:pos x="189" y="224"/>
              </a:cxn>
              <a:cxn ang="0">
                <a:pos x="80" y="202"/>
              </a:cxn>
              <a:cxn ang="0">
                <a:pos x="75" y="195"/>
              </a:cxn>
              <a:cxn ang="0">
                <a:pos x="80" y="190"/>
              </a:cxn>
              <a:cxn ang="0">
                <a:pos x="259" y="191"/>
              </a:cxn>
              <a:cxn ang="0">
                <a:pos x="259" y="200"/>
              </a:cxn>
              <a:cxn ang="0">
                <a:pos x="80" y="202"/>
              </a:cxn>
              <a:cxn ang="0">
                <a:pos x="94" y="176"/>
              </a:cxn>
              <a:cxn ang="0">
                <a:pos x="94" y="169"/>
              </a:cxn>
              <a:cxn ang="0">
                <a:pos x="238" y="167"/>
              </a:cxn>
              <a:cxn ang="0">
                <a:pos x="243" y="172"/>
              </a:cxn>
              <a:cxn ang="0">
                <a:pos x="238" y="177"/>
              </a:cxn>
            </a:cxnLst>
            <a:rect l="0" t="0" r="r" b="b"/>
            <a:pathLst>
              <a:path w="333" h="264">
                <a:moveTo>
                  <a:pt x="50" y="136"/>
                </a:moveTo>
                <a:lnTo>
                  <a:pt x="50" y="106"/>
                </a:lnTo>
                <a:lnTo>
                  <a:pt x="50" y="75"/>
                </a:lnTo>
                <a:lnTo>
                  <a:pt x="50" y="45"/>
                </a:lnTo>
                <a:lnTo>
                  <a:pt x="50" y="16"/>
                </a:lnTo>
                <a:lnTo>
                  <a:pt x="52" y="9"/>
                </a:lnTo>
                <a:lnTo>
                  <a:pt x="56" y="4"/>
                </a:lnTo>
                <a:lnTo>
                  <a:pt x="61" y="0"/>
                </a:lnTo>
                <a:lnTo>
                  <a:pt x="66" y="0"/>
                </a:lnTo>
                <a:lnTo>
                  <a:pt x="266" y="0"/>
                </a:lnTo>
                <a:lnTo>
                  <a:pt x="271" y="0"/>
                </a:lnTo>
                <a:lnTo>
                  <a:pt x="278" y="4"/>
                </a:lnTo>
                <a:lnTo>
                  <a:pt x="281" y="9"/>
                </a:lnTo>
                <a:lnTo>
                  <a:pt x="283" y="16"/>
                </a:lnTo>
                <a:lnTo>
                  <a:pt x="283" y="136"/>
                </a:lnTo>
                <a:lnTo>
                  <a:pt x="332" y="242"/>
                </a:lnTo>
                <a:lnTo>
                  <a:pt x="332" y="245"/>
                </a:lnTo>
                <a:lnTo>
                  <a:pt x="333" y="249"/>
                </a:lnTo>
                <a:lnTo>
                  <a:pt x="332" y="254"/>
                </a:lnTo>
                <a:lnTo>
                  <a:pt x="330" y="257"/>
                </a:lnTo>
                <a:lnTo>
                  <a:pt x="328" y="261"/>
                </a:lnTo>
                <a:lnTo>
                  <a:pt x="325" y="262"/>
                </a:lnTo>
                <a:lnTo>
                  <a:pt x="321" y="264"/>
                </a:lnTo>
                <a:lnTo>
                  <a:pt x="318" y="264"/>
                </a:lnTo>
                <a:lnTo>
                  <a:pt x="17" y="264"/>
                </a:lnTo>
                <a:lnTo>
                  <a:pt x="12" y="264"/>
                </a:lnTo>
                <a:lnTo>
                  <a:pt x="9" y="262"/>
                </a:lnTo>
                <a:lnTo>
                  <a:pt x="5" y="261"/>
                </a:lnTo>
                <a:lnTo>
                  <a:pt x="3" y="257"/>
                </a:lnTo>
                <a:lnTo>
                  <a:pt x="2" y="254"/>
                </a:lnTo>
                <a:lnTo>
                  <a:pt x="0" y="250"/>
                </a:lnTo>
                <a:lnTo>
                  <a:pt x="0" y="247"/>
                </a:lnTo>
                <a:lnTo>
                  <a:pt x="2" y="242"/>
                </a:lnTo>
                <a:lnTo>
                  <a:pt x="50" y="136"/>
                </a:lnTo>
                <a:close/>
                <a:moveTo>
                  <a:pt x="257" y="129"/>
                </a:moveTo>
                <a:lnTo>
                  <a:pt x="257" y="25"/>
                </a:lnTo>
                <a:lnTo>
                  <a:pt x="75" y="25"/>
                </a:lnTo>
                <a:lnTo>
                  <a:pt x="75" y="129"/>
                </a:lnTo>
                <a:lnTo>
                  <a:pt x="257" y="129"/>
                </a:lnTo>
                <a:close/>
                <a:moveTo>
                  <a:pt x="302" y="240"/>
                </a:moveTo>
                <a:lnTo>
                  <a:pt x="264" y="151"/>
                </a:lnTo>
                <a:lnTo>
                  <a:pt x="69" y="151"/>
                </a:lnTo>
                <a:lnTo>
                  <a:pt x="31" y="240"/>
                </a:lnTo>
                <a:lnTo>
                  <a:pt x="302" y="240"/>
                </a:lnTo>
                <a:close/>
                <a:moveTo>
                  <a:pt x="146" y="224"/>
                </a:moveTo>
                <a:lnTo>
                  <a:pt x="141" y="222"/>
                </a:lnTo>
                <a:lnTo>
                  <a:pt x="139" y="219"/>
                </a:lnTo>
                <a:lnTo>
                  <a:pt x="141" y="216"/>
                </a:lnTo>
                <a:lnTo>
                  <a:pt x="146" y="214"/>
                </a:lnTo>
                <a:lnTo>
                  <a:pt x="189" y="214"/>
                </a:lnTo>
                <a:lnTo>
                  <a:pt x="194" y="216"/>
                </a:lnTo>
                <a:lnTo>
                  <a:pt x="196" y="219"/>
                </a:lnTo>
                <a:lnTo>
                  <a:pt x="194" y="222"/>
                </a:lnTo>
                <a:lnTo>
                  <a:pt x="189" y="224"/>
                </a:lnTo>
                <a:lnTo>
                  <a:pt x="146" y="224"/>
                </a:lnTo>
                <a:close/>
                <a:moveTo>
                  <a:pt x="80" y="202"/>
                </a:moveTo>
                <a:lnTo>
                  <a:pt x="76" y="200"/>
                </a:lnTo>
                <a:lnTo>
                  <a:pt x="75" y="195"/>
                </a:lnTo>
                <a:lnTo>
                  <a:pt x="76" y="191"/>
                </a:lnTo>
                <a:lnTo>
                  <a:pt x="80" y="190"/>
                </a:lnTo>
                <a:lnTo>
                  <a:pt x="255" y="190"/>
                </a:lnTo>
                <a:lnTo>
                  <a:pt x="259" y="191"/>
                </a:lnTo>
                <a:lnTo>
                  <a:pt x="260" y="195"/>
                </a:lnTo>
                <a:lnTo>
                  <a:pt x="259" y="200"/>
                </a:lnTo>
                <a:lnTo>
                  <a:pt x="255" y="202"/>
                </a:lnTo>
                <a:lnTo>
                  <a:pt x="80" y="202"/>
                </a:lnTo>
                <a:close/>
                <a:moveTo>
                  <a:pt x="97" y="177"/>
                </a:moveTo>
                <a:lnTo>
                  <a:pt x="94" y="176"/>
                </a:lnTo>
                <a:lnTo>
                  <a:pt x="92" y="172"/>
                </a:lnTo>
                <a:lnTo>
                  <a:pt x="94" y="169"/>
                </a:lnTo>
                <a:lnTo>
                  <a:pt x="97" y="167"/>
                </a:lnTo>
                <a:lnTo>
                  <a:pt x="238" y="167"/>
                </a:lnTo>
                <a:lnTo>
                  <a:pt x="241" y="169"/>
                </a:lnTo>
                <a:lnTo>
                  <a:pt x="243" y="172"/>
                </a:lnTo>
                <a:lnTo>
                  <a:pt x="241" y="176"/>
                </a:lnTo>
                <a:lnTo>
                  <a:pt x="238" y="177"/>
                </a:lnTo>
                <a:lnTo>
                  <a:pt x="97" y="177"/>
                </a:lnTo>
                <a:close/>
              </a:path>
            </a:pathLst>
          </a:custGeom>
          <a:solidFill>
            <a:schemeClr val="accent6">
              <a:lumMod val="75000"/>
            </a:schemeClr>
          </a:solidFill>
          <a:ln w="9525">
            <a:noFill/>
            <a:round/>
            <a:headEnd/>
            <a:tailEnd/>
          </a:ln>
        </p:spPr>
        <p:txBody>
          <a:bodyPr vert="horz" wrap="square" lIns="86646" tIns="43323" rIns="86646" bIns="43323" numCol="1" anchor="t" anchorCtr="0" compatLnSpc="1">
            <a:prstTxWarp prst="textNoShape">
              <a:avLst/>
            </a:prstTxWarp>
          </a:bodyPr>
          <a:lstStyle/>
          <a:p>
            <a:endParaRPr lang="en-ZA" sz="2653"/>
          </a:p>
        </p:txBody>
      </p:sp>
      <p:sp>
        <p:nvSpPr>
          <p:cNvPr id="63" name="Freeform 62"/>
          <p:cNvSpPr>
            <a:spLocks noEditPoints="1"/>
          </p:cNvSpPr>
          <p:nvPr/>
        </p:nvSpPr>
        <p:spPr bwMode="auto">
          <a:xfrm>
            <a:off x="6345642" y="5443395"/>
            <a:ext cx="1036204" cy="605924"/>
          </a:xfrm>
          <a:custGeom>
            <a:avLst/>
            <a:gdLst>
              <a:gd name="T0" fmla="*/ 2147483647 w 167"/>
              <a:gd name="T1" fmla="*/ 2147483647 h 129"/>
              <a:gd name="T2" fmla="*/ 2147483647 w 167"/>
              <a:gd name="T3" fmla="*/ 2147483647 h 129"/>
              <a:gd name="T4" fmla="*/ 2147483647 w 167"/>
              <a:gd name="T5" fmla="*/ 2147483647 h 129"/>
              <a:gd name="T6" fmla="*/ 2147483647 w 167"/>
              <a:gd name="T7" fmla="*/ 2147483647 h 129"/>
              <a:gd name="T8" fmla="*/ 2147483647 w 167"/>
              <a:gd name="T9" fmla="*/ 2147483647 h 129"/>
              <a:gd name="T10" fmla="*/ 2147483647 w 167"/>
              <a:gd name="T11" fmla="*/ 2147483647 h 129"/>
              <a:gd name="T12" fmla="*/ 2147483647 w 167"/>
              <a:gd name="T13" fmla="*/ 2147483647 h 129"/>
              <a:gd name="T14" fmla="*/ 2147483647 w 167"/>
              <a:gd name="T15" fmla="*/ 2147483647 h 129"/>
              <a:gd name="T16" fmla="*/ 2147483647 w 167"/>
              <a:gd name="T17" fmla="*/ 2147483647 h 129"/>
              <a:gd name="T18" fmla="*/ 2147483647 w 167"/>
              <a:gd name="T19" fmla="*/ 2147483647 h 129"/>
              <a:gd name="T20" fmla="*/ 2147483647 w 167"/>
              <a:gd name="T21" fmla="*/ 2147483647 h 129"/>
              <a:gd name="T22" fmla="*/ 2147483647 w 167"/>
              <a:gd name="T23" fmla="*/ 2147483647 h 129"/>
              <a:gd name="T24" fmla="*/ 2147483647 w 167"/>
              <a:gd name="T25" fmla="*/ 2147483647 h 129"/>
              <a:gd name="T26" fmla="*/ 2147483647 w 167"/>
              <a:gd name="T27" fmla="*/ 2147483647 h 129"/>
              <a:gd name="T28" fmla="*/ 2147483647 w 167"/>
              <a:gd name="T29" fmla="*/ 2147483647 h 129"/>
              <a:gd name="T30" fmla="*/ 2147483647 w 167"/>
              <a:gd name="T31" fmla="*/ 2147483647 h 129"/>
              <a:gd name="T32" fmla="*/ 2147483647 w 167"/>
              <a:gd name="T33" fmla="*/ 2147483647 h 129"/>
              <a:gd name="T34" fmla="*/ 2147483647 w 167"/>
              <a:gd name="T35" fmla="*/ 2147483647 h 129"/>
              <a:gd name="T36" fmla="*/ 2147483647 w 167"/>
              <a:gd name="T37" fmla="*/ 2147483647 h 129"/>
              <a:gd name="T38" fmla="*/ 2147483647 w 167"/>
              <a:gd name="T39" fmla="*/ 2147483647 h 129"/>
              <a:gd name="T40" fmla="*/ 2147483647 w 167"/>
              <a:gd name="T41" fmla="*/ 2147483647 h 129"/>
              <a:gd name="T42" fmla="*/ 2147483647 w 167"/>
              <a:gd name="T43" fmla="*/ 2147483647 h 129"/>
              <a:gd name="T44" fmla="*/ 2147483647 w 167"/>
              <a:gd name="T45" fmla="*/ 2147483647 h 129"/>
              <a:gd name="T46" fmla="*/ 2147483647 w 167"/>
              <a:gd name="T47" fmla="*/ 2147483647 h 129"/>
              <a:gd name="T48" fmla="*/ 2147483647 w 167"/>
              <a:gd name="T49" fmla="*/ 2147483647 h 129"/>
              <a:gd name="T50" fmla="*/ 2147483647 w 167"/>
              <a:gd name="T51" fmla="*/ 2147483647 h 129"/>
              <a:gd name="T52" fmla="*/ 2147483647 w 167"/>
              <a:gd name="T53" fmla="*/ 2147483647 h 129"/>
              <a:gd name="T54" fmla="*/ 2147483647 w 167"/>
              <a:gd name="T55" fmla="*/ 2147483647 h 129"/>
              <a:gd name="T56" fmla="*/ 2147483647 w 167"/>
              <a:gd name="T57" fmla="*/ 2147483647 h 129"/>
              <a:gd name="T58" fmla="*/ 2147483647 w 167"/>
              <a:gd name="T59" fmla="*/ 2147483647 h 129"/>
              <a:gd name="T60" fmla="*/ 2147483647 w 167"/>
              <a:gd name="T61" fmla="*/ 2147483647 h 129"/>
              <a:gd name="T62" fmla="*/ 2147483647 w 167"/>
              <a:gd name="T63" fmla="*/ 2147483647 h 129"/>
              <a:gd name="T64" fmla="*/ 2147483647 w 167"/>
              <a:gd name="T65" fmla="*/ 2147483647 h 129"/>
              <a:gd name="T66" fmla="*/ 2147483647 w 167"/>
              <a:gd name="T67" fmla="*/ 2147483647 h 129"/>
              <a:gd name="T68" fmla="*/ 2147483647 w 167"/>
              <a:gd name="T69" fmla="*/ 2147483647 h 129"/>
              <a:gd name="T70" fmla="*/ 2147483647 w 167"/>
              <a:gd name="T71" fmla="*/ 2147483647 h 129"/>
              <a:gd name="T72" fmla="*/ 2147483647 w 167"/>
              <a:gd name="T73" fmla="*/ 2147483647 h 129"/>
              <a:gd name="T74" fmla="*/ 2147483647 w 167"/>
              <a:gd name="T75" fmla="*/ 2147483647 h 129"/>
              <a:gd name="T76" fmla="*/ 2147483647 w 167"/>
              <a:gd name="T77" fmla="*/ 2147483647 h 129"/>
              <a:gd name="T78" fmla="*/ 2147483647 w 167"/>
              <a:gd name="T79" fmla="*/ 2147483647 h 129"/>
              <a:gd name="T80" fmla="*/ 2147483647 w 167"/>
              <a:gd name="T81" fmla="*/ 2147483647 h 129"/>
              <a:gd name="T82" fmla="*/ 2147483647 w 167"/>
              <a:gd name="T83" fmla="*/ 2147483647 h 129"/>
              <a:gd name="T84" fmla="*/ 2147483647 w 167"/>
              <a:gd name="T85" fmla="*/ 2147483647 h 129"/>
              <a:gd name="T86" fmla="*/ 2147483647 w 167"/>
              <a:gd name="T87" fmla="*/ 2147483647 h 129"/>
              <a:gd name="T88" fmla="*/ 2147483647 w 167"/>
              <a:gd name="T89" fmla="*/ 2147483647 h 129"/>
              <a:gd name="T90" fmla="*/ 2147483647 w 167"/>
              <a:gd name="T91" fmla="*/ 2147483647 h 129"/>
              <a:gd name="T92" fmla="*/ 2147483647 w 167"/>
              <a:gd name="T93" fmla="*/ 2147483647 h 129"/>
              <a:gd name="T94" fmla="*/ 2147483647 w 167"/>
              <a:gd name="T95" fmla="*/ 2147483647 h 129"/>
              <a:gd name="T96" fmla="*/ 2147483647 w 167"/>
              <a:gd name="T97" fmla="*/ 2147483647 h 129"/>
              <a:gd name="T98" fmla="*/ 2147483647 w 167"/>
              <a:gd name="T99" fmla="*/ 2147483647 h 129"/>
              <a:gd name="T100" fmla="*/ 2147483647 w 167"/>
              <a:gd name="T101" fmla="*/ 2147483647 h 129"/>
              <a:gd name="T102" fmla="*/ 2147483647 w 167"/>
              <a:gd name="T103" fmla="*/ 2147483647 h 129"/>
              <a:gd name="T104" fmla="*/ 2147483647 w 167"/>
              <a:gd name="T105" fmla="*/ 2147483647 h 129"/>
              <a:gd name="T106" fmla="*/ 2147483647 w 167"/>
              <a:gd name="T107" fmla="*/ 2147483647 h 129"/>
              <a:gd name="T108" fmla="*/ 2147483647 w 167"/>
              <a:gd name="T109" fmla="*/ 2147483647 h 129"/>
              <a:gd name="T110" fmla="*/ 2147483647 w 167"/>
              <a:gd name="T111" fmla="*/ 2147483647 h 129"/>
              <a:gd name="T112" fmla="*/ 2147483647 w 167"/>
              <a:gd name="T113" fmla="*/ 2147483647 h 129"/>
              <a:gd name="T114" fmla="*/ 2147483647 w 167"/>
              <a:gd name="T115" fmla="*/ 2147483647 h 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7"/>
              <a:gd name="T175" fmla="*/ 0 h 129"/>
              <a:gd name="T176" fmla="*/ 167 w 167"/>
              <a:gd name="T177" fmla="*/ 129 h 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7" h="129">
                <a:moveTo>
                  <a:pt x="150" y="35"/>
                </a:moveTo>
                <a:cubicBezTo>
                  <a:pt x="150" y="37"/>
                  <a:pt x="149" y="39"/>
                  <a:pt x="148" y="40"/>
                </a:cubicBezTo>
                <a:cubicBezTo>
                  <a:pt x="146" y="42"/>
                  <a:pt x="145" y="43"/>
                  <a:pt x="143" y="43"/>
                </a:cubicBezTo>
                <a:cubicBezTo>
                  <a:pt x="141" y="43"/>
                  <a:pt x="139" y="42"/>
                  <a:pt x="138" y="40"/>
                </a:cubicBezTo>
                <a:cubicBezTo>
                  <a:pt x="136" y="39"/>
                  <a:pt x="136" y="37"/>
                  <a:pt x="136" y="35"/>
                </a:cubicBezTo>
                <a:cubicBezTo>
                  <a:pt x="136" y="32"/>
                  <a:pt x="136" y="30"/>
                  <a:pt x="138" y="29"/>
                </a:cubicBezTo>
                <a:cubicBezTo>
                  <a:pt x="139" y="27"/>
                  <a:pt x="141" y="26"/>
                  <a:pt x="143" y="26"/>
                </a:cubicBezTo>
                <a:cubicBezTo>
                  <a:pt x="145" y="26"/>
                  <a:pt x="146" y="27"/>
                  <a:pt x="148" y="29"/>
                </a:cubicBezTo>
                <a:cubicBezTo>
                  <a:pt x="149" y="30"/>
                  <a:pt x="150" y="32"/>
                  <a:pt x="150" y="35"/>
                </a:cubicBezTo>
                <a:close/>
                <a:moveTo>
                  <a:pt x="110" y="14"/>
                </a:moveTo>
                <a:cubicBezTo>
                  <a:pt x="110" y="17"/>
                  <a:pt x="110" y="19"/>
                  <a:pt x="108" y="21"/>
                </a:cubicBezTo>
                <a:cubicBezTo>
                  <a:pt x="106" y="23"/>
                  <a:pt x="104" y="24"/>
                  <a:pt x="102" y="24"/>
                </a:cubicBezTo>
                <a:cubicBezTo>
                  <a:pt x="99" y="24"/>
                  <a:pt x="97" y="23"/>
                  <a:pt x="95" y="21"/>
                </a:cubicBezTo>
                <a:cubicBezTo>
                  <a:pt x="94" y="19"/>
                  <a:pt x="93" y="17"/>
                  <a:pt x="93" y="14"/>
                </a:cubicBezTo>
                <a:cubicBezTo>
                  <a:pt x="93" y="11"/>
                  <a:pt x="94" y="8"/>
                  <a:pt x="95" y="6"/>
                </a:cubicBezTo>
                <a:cubicBezTo>
                  <a:pt x="97" y="4"/>
                  <a:pt x="99" y="3"/>
                  <a:pt x="102" y="3"/>
                </a:cubicBezTo>
                <a:cubicBezTo>
                  <a:pt x="104" y="3"/>
                  <a:pt x="106" y="4"/>
                  <a:pt x="108" y="6"/>
                </a:cubicBezTo>
                <a:cubicBezTo>
                  <a:pt x="110" y="8"/>
                  <a:pt x="110" y="11"/>
                  <a:pt x="110" y="14"/>
                </a:cubicBezTo>
                <a:close/>
                <a:moveTo>
                  <a:pt x="65" y="11"/>
                </a:moveTo>
                <a:cubicBezTo>
                  <a:pt x="65" y="14"/>
                  <a:pt x="64" y="17"/>
                  <a:pt x="62" y="19"/>
                </a:cubicBezTo>
                <a:cubicBezTo>
                  <a:pt x="60" y="21"/>
                  <a:pt x="58" y="22"/>
                  <a:pt x="56" y="22"/>
                </a:cubicBezTo>
                <a:cubicBezTo>
                  <a:pt x="53" y="22"/>
                  <a:pt x="51" y="21"/>
                  <a:pt x="50" y="19"/>
                </a:cubicBezTo>
                <a:cubicBezTo>
                  <a:pt x="48" y="17"/>
                  <a:pt x="47" y="14"/>
                  <a:pt x="47" y="11"/>
                </a:cubicBezTo>
                <a:cubicBezTo>
                  <a:pt x="47" y="8"/>
                  <a:pt x="48" y="6"/>
                  <a:pt x="50" y="4"/>
                </a:cubicBezTo>
                <a:cubicBezTo>
                  <a:pt x="51" y="1"/>
                  <a:pt x="53" y="0"/>
                  <a:pt x="56" y="0"/>
                </a:cubicBezTo>
                <a:cubicBezTo>
                  <a:pt x="58" y="0"/>
                  <a:pt x="60" y="1"/>
                  <a:pt x="62" y="4"/>
                </a:cubicBezTo>
                <a:cubicBezTo>
                  <a:pt x="64" y="6"/>
                  <a:pt x="65" y="8"/>
                  <a:pt x="65" y="11"/>
                </a:cubicBezTo>
                <a:close/>
                <a:moveTo>
                  <a:pt x="166" y="61"/>
                </a:moveTo>
                <a:cubicBezTo>
                  <a:pt x="166" y="62"/>
                  <a:pt x="167" y="62"/>
                  <a:pt x="167" y="63"/>
                </a:cubicBezTo>
                <a:cubicBezTo>
                  <a:pt x="167" y="65"/>
                  <a:pt x="166" y="67"/>
                  <a:pt x="164" y="69"/>
                </a:cubicBezTo>
                <a:lnTo>
                  <a:pt x="156" y="80"/>
                </a:lnTo>
                <a:lnTo>
                  <a:pt x="154" y="73"/>
                </a:lnTo>
                <a:lnTo>
                  <a:pt x="160" y="64"/>
                </a:lnTo>
                <a:lnTo>
                  <a:pt x="153" y="54"/>
                </a:lnTo>
                <a:lnTo>
                  <a:pt x="153" y="73"/>
                </a:lnTo>
                <a:lnTo>
                  <a:pt x="156" y="82"/>
                </a:lnTo>
                <a:lnTo>
                  <a:pt x="155" y="84"/>
                </a:lnTo>
                <a:lnTo>
                  <a:pt x="155" y="94"/>
                </a:lnTo>
                <a:lnTo>
                  <a:pt x="153" y="94"/>
                </a:lnTo>
                <a:lnTo>
                  <a:pt x="153" y="125"/>
                </a:lnTo>
                <a:cubicBezTo>
                  <a:pt x="153" y="128"/>
                  <a:pt x="152" y="129"/>
                  <a:pt x="149" y="129"/>
                </a:cubicBezTo>
                <a:cubicBezTo>
                  <a:pt x="147" y="129"/>
                  <a:pt x="145" y="128"/>
                  <a:pt x="145" y="125"/>
                </a:cubicBezTo>
                <a:lnTo>
                  <a:pt x="145" y="94"/>
                </a:lnTo>
                <a:lnTo>
                  <a:pt x="144" y="94"/>
                </a:lnTo>
                <a:lnTo>
                  <a:pt x="144" y="84"/>
                </a:lnTo>
                <a:lnTo>
                  <a:pt x="142" y="84"/>
                </a:lnTo>
                <a:lnTo>
                  <a:pt x="142" y="94"/>
                </a:lnTo>
                <a:lnTo>
                  <a:pt x="140" y="94"/>
                </a:lnTo>
                <a:lnTo>
                  <a:pt x="140" y="125"/>
                </a:lnTo>
                <a:cubicBezTo>
                  <a:pt x="140" y="128"/>
                  <a:pt x="139" y="129"/>
                  <a:pt x="136" y="129"/>
                </a:cubicBezTo>
                <a:cubicBezTo>
                  <a:pt x="134" y="129"/>
                  <a:pt x="132" y="128"/>
                  <a:pt x="132" y="125"/>
                </a:cubicBezTo>
                <a:lnTo>
                  <a:pt x="132" y="94"/>
                </a:lnTo>
                <a:lnTo>
                  <a:pt x="130" y="94"/>
                </a:lnTo>
                <a:lnTo>
                  <a:pt x="133" y="73"/>
                </a:lnTo>
                <a:lnTo>
                  <a:pt x="133" y="54"/>
                </a:lnTo>
                <a:lnTo>
                  <a:pt x="129" y="74"/>
                </a:lnTo>
                <a:cubicBezTo>
                  <a:pt x="129" y="76"/>
                  <a:pt x="127" y="76"/>
                  <a:pt x="125" y="76"/>
                </a:cubicBezTo>
                <a:cubicBezTo>
                  <a:pt x="123" y="76"/>
                  <a:pt x="122" y="75"/>
                  <a:pt x="121" y="71"/>
                </a:cubicBezTo>
                <a:lnTo>
                  <a:pt x="115" y="36"/>
                </a:lnTo>
                <a:lnTo>
                  <a:pt x="113" y="36"/>
                </a:lnTo>
                <a:lnTo>
                  <a:pt x="113" y="61"/>
                </a:lnTo>
                <a:lnTo>
                  <a:pt x="123" y="87"/>
                </a:lnTo>
                <a:lnTo>
                  <a:pt x="113" y="87"/>
                </a:lnTo>
                <a:lnTo>
                  <a:pt x="113" y="124"/>
                </a:lnTo>
                <a:cubicBezTo>
                  <a:pt x="113" y="127"/>
                  <a:pt x="111" y="129"/>
                  <a:pt x="108" y="129"/>
                </a:cubicBezTo>
                <a:cubicBezTo>
                  <a:pt x="105" y="129"/>
                  <a:pt x="103" y="127"/>
                  <a:pt x="103" y="124"/>
                </a:cubicBezTo>
                <a:lnTo>
                  <a:pt x="103" y="87"/>
                </a:lnTo>
                <a:lnTo>
                  <a:pt x="100" y="87"/>
                </a:lnTo>
                <a:lnTo>
                  <a:pt x="100" y="124"/>
                </a:lnTo>
                <a:cubicBezTo>
                  <a:pt x="100" y="127"/>
                  <a:pt x="99" y="129"/>
                  <a:pt x="95" y="129"/>
                </a:cubicBezTo>
                <a:cubicBezTo>
                  <a:pt x="92" y="129"/>
                  <a:pt x="91" y="127"/>
                  <a:pt x="91" y="124"/>
                </a:cubicBezTo>
                <a:lnTo>
                  <a:pt x="91" y="87"/>
                </a:lnTo>
                <a:lnTo>
                  <a:pt x="80" y="87"/>
                </a:lnTo>
                <a:lnTo>
                  <a:pt x="91" y="61"/>
                </a:lnTo>
                <a:lnTo>
                  <a:pt x="91" y="36"/>
                </a:lnTo>
                <a:lnTo>
                  <a:pt x="89" y="36"/>
                </a:lnTo>
                <a:lnTo>
                  <a:pt x="84" y="71"/>
                </a:lnTo>
                <a:cubicBezTo>
                  <a:pt x="83" y="75"/>
                  <a:pt x="82" y="76"/>
                  <a:pt x="79" y="76"/>
                </a:cubicBezTo>
                <a:cubicBezTo>
                  <a:pt x="76" y="76"/>
                  <a:pt x="75" y="75"/>
                  <a:pt x="74" y="71"/>
                </a:cubicBezTo>
                <a:lnTo>
                  <a:pt x="69" y="39"/>
                </a:lnTo>
                <a:lnTo>
                  <a:pt x="67" y="39"/>
                </a:lnTo>
                <a:lnTo>
                  <a:pt x="67" y="124"/>
                </a:lnTo>
                <a:cubicBezTo>
                  <a:pt x="67" y="127"/>
                  <a:pt x="65" y="129"/>
                  <a:pt x="62" y="129"/>
                </a:cubicBezTo>
                <a:cubicBezTo>
                  <a:pt x="59" y="129"/>
                  <a:pt x="57" y="127"/>
                  <a:pt x="57" y="124"/>
                </a:cubicBezTo>
                <a:lnTo>
                  <a:pt x="57" y="73"/>
                </a:lnTo>
                <a:lnTo>
                  <a:pt x="55" y="73"/>
                </a:lnTo>
                <a:lnTo>
                  <a:pt x="55" y="124"/>
                </a:lnTo>
                <a:cubicBezTo>
                  <a:pt x="55" y="127"/>
                  <a:pt x="53" y="129"/>
                  <a:pt x="50" y="129"/>
                </a:cubicBezTo>
                <a:cubicBezTo>
                  <a:pt x="46" y="129"/>
                  <a:pt x="45" y="127"/>
                  <a:pt x="45" y="124"/>
                </a:cubicBezTo>
                <a:lnTo>
                  <a:pt x="45" y="39"/>
                </a:lnTo>
                <a:lnTo>
                  <a:pt x="43" y="39"/>
                </a:lnTo>
                <a:lnTo>
                  <a:pt x="39" y="71"/>
                </a:lnTo>
                <a:cubicBezTo>
                  <a:pt x="39" y="75"/>
                  <a:pt x="38" y="76"/>
                  <a:pt x="35" y="76"/>
                </a:cubicBezTo>
                <a:cubicBezTo>
                  <a:pt x="33" y="76"/>
                  <a:pt x="32" y="75"/>
                  <a:pt x="31" y="72"/>
                </a:cubicBezTo>
                <a:lnTo>
                  <a:pt x="27" y="56"/>
                </a:lnTo>
                <a:lnTo>
                  <a:pt x="26" y="56"/>
                </a:lnTo>
                <a:lnTo>
                  <a:pt x="26" y="75"/>
                </a:lnTo>
                <a:lnTo>
                  <a:pt x="34" y="96"/>
                </a:lnTo>
                <a:lnTo>
                  <a:pt x="26" y="96"/>
                </a:lnTo>
                <a:lnTo>
                  <a:pt x="26" y="125"/>
                </a:lnTo>
                <a:cubicBezTo>
                  <a:pt x="26" y="128"/>
                  <a:pt x="25" y="129"/>
                  <a:pt x="22" y="129"/>
                </a:cubicBezTo>
                <a:cubicBezTo>
                  <a:pt x="19" y="129"/>
                  <a:pt x="18" y="128"/>
                  <a:pt x="18" y="125"/>
                </a:cubicBezTo>
                <a:lnTo>
                  <a:pt x="18" y="96"/>
                </a:lnTo>
                <a:lnTo>
                  <a:pt x="16" y="96"/>
                </a:lnTo>
                <a:lnTo>
                  <a:pt x="16" y="125"/>
                </a:lnTo>
                <a:cubicBezTo>
                  <a:pt x="16" y="128"/>
                  <a:pt x="15" y="129"/>
                  <a:pt x="12" y="129"/>
                </a:cubicBezTo>
                <a:cubicBezTo>
                  <a:pt x="9" y="129"/>
                  <a:pt x="8" y="128"/>
                  <a:pt x="8" y="125"/>
                </a:cubicBezTo>
                <a:lnTo>
                  <a:pt x="8" y="96"/>
                </a:lnTo>
                <a:lnTo>
                  <a:pt x="0" y="96"/>
                </a:lnTo>
                <a:lnTo>
                  <a:pt x="8" y="75"/>
                </a:lnTo>
                <a:lnTo>
                  <a:pt x="8" y="56"/>
                </a:lnTo>
                <a:lnTo>
                  <a:pt x="6" y="56"/>
                </a:lnTo>
                <a:lnTo>
                  <a:pt x="6" y="72"/>
                </a:lnTo>
                <a:cubicBezTo>
                  <a:pt x="6" y="75"/>
                  <a:pt x="5" y="76"/>
                  <a:pt x="3" y="76"/>
                </a:cubicBezTo>
                <a:cubicBezTo>
                  <a:pt x="1" y="76"/>
                  <a:pt x="0" y="75"/>
                  <a:pt x="0" y="72"/>
                </a:cubicBezTo>
                <a:lnTo>
                  <a:pt x="0" y="56"/>
                </a:lnTo>
                <a:cubicBezTo>
                  <a:pt x="0" y="49"/>
                  <a:pt x="4" y="46"/>
                  <a:pt x="11" y="46"/>
                </a:cubicBezTo>
                <a:lnTo>
                  <a:pt x="23" y="46"/>
                </a:lnTo>
                <a:cubicBezTo>
                  <a:pt x="29" y="46"/>
                  <a:pt x="33" y="49"/>
                  <a:pt x="34" y="56"/>
                </a:cubicBezTo>
                <a:lnTo>
                  <a:pt x="35" y="62"/>
                </a:lnTo>
                <a:lnTo>
                  <a:pt x="35" y="33"/>
                </a:lnTo>
                <a:cubicBezTo>
                  <a:pt x="35" y="27"/>
                  <a:pt x="38" y="23"/>
                  <a:pt x="46" y="23"/>
                </a:cubicBezTo>
                <a:lnTo>
                  <a:pt x="66" y="23"/>
                </a:lnTo>
                <a:cubicBezTo>
                  <a:pt x="72" y="23"/>
                  <a:pt x="76" y="27"/>
                  <a:pt x="76" y="33"/>
                </a:cubicBezTo>
                <a:lnTo>
                  <a:pt x="79" y="62"/>
                </a:lnTo>
                <a:lnTo>
                  <a:pt x="80" y="36"/>
                </a:lnTo>
                <a:cubicBezTo>
                  <a:pt x="81" y="29"/>
                  <a:pt x="84" y="25"/>
                  <a:pt x="91" y="25"/>
                </a:cubicBezTo>
                <a:lnTo>
                  <a:pt x="112" y="25"/>
                </a:lnTo>
                <a:cubicBezTo>
                  <a:pt x="118" y="25"/>
                  <a:pt x="122" y="29"/>
                  <a:pt x="123" y="36"/>
                </a:cubicBezTo>
                <a:lnTo>
                  <a:pt x="125" y="62"/>
                </a:lnTo>
                <a:lnTo>
                  <a:pt x="128" y="47"/>
                </a:lnTo>
                <a:cubicBezTo>
                  <a:pt x="129" y="45"/>
                  <a:pt x="130" y="44"/>
                  <a:pt x="133" y="44"/>
                </a:cubicBezTo>
                <a:lnTo>
                  <a:pt x="153" y="44"/>
                </a:lnTo>
                <a:cubicBezTo>
                  <a:pt x="154" y="44"/>
                  <a:pt x="156" y="45"/>
                  <a:pt x="158" y="47"/>
                </a:cubicBezTo>
                <a:lnTo>
                  <a:pt x="166" y="61"/>
                </a:lnTo>
                <a:close/>
                <a:moveTo>
                  <a:pt x="32" y="42"/>
                </a:moveTo>
                <a:lnTo>
                  <a:pt x="30" y="42"/>
                </a:lnTo>
                <a:lnTo>
                  <a:pt x="30" y="40"/>
                </a:lnTo>
                <a:lnTo>
                  <a:pt x="32" y="40"/>
                </a:lnTo>
                <a:lnTo>
                  <a:pt x="32" y="42"/>
                </a:lnTo>
                <a:close/>
                <a:moveTo>
                  <a:pt x="31" y="38"/>
                </a:moveTo>
                <a:lnTo>
                  <a:pt x="30" y="40"/>
                </a:lnTo>
                <a:lnTo>
                  <a:pt x="30" y="42"/>
                </a:lnTo>
                <a:lnTo>
                  <a:pt x="31" y="44"/>
                </a:lnTo>
                <a:lnTo>
                  <a:pt x="28" y="44"/>
                </a:lnTo>
                <a:lnTo>
                  <a:pt x="29" y="42"/>
                </a:lnTo>
                <a:lnTo>
                  <a:pt x="29" y="40"/>
                </a:lnTo>
                <a:lnTo>
                  <a:pt x="27" y="38"/>
                </a:lnTo>
                <a:lnTo>
                  <a:pt x="31" y="38"/>
                </a:lnTo>
                <a:close/>
                <a:moveTo>
                  <a:pt x="28" y="42"/>
                </a:moveTo>
                <a:cubicBezTo>
                  <a:pt x="26" y="42"/>
                  <a:pt x="24" y="41"/>
                  <a:pt x="24" y="40"/>
                </a:cubicBezTo>
                <a:cubicBezTo>
                  <a:pt x="23" y="43"/>
                  <a:pt x="20" y="45"/>
                  <a:pt x="17" y="45"/>
                </a:cubicBezTo>
                <a:cubicBezTo>
                  <a:pt x="14" y="45"/>
                  <a:pt x="11" y="43"/>
                  <a:pt x="10" y="40"/>
                </a:cubicBezTo>
                <a:cubicBezTo>
                  <a:pt x="10" y="41"/>
                  <a:pt x="8" y="42"/>
                  <a:pt x="6" y="42"/>
                </a:cubicBezTo>
                <a:lnTo>
                  <a:pt x="6" y="40"/>
                </a:lnTo>
                <a:cubicBezTo>
                  <a:pt x="9" y="40"/>
                  <a:pt x="10" y="39"/>
                  <a:pt x="10" y="36"/>
                </a:cubicBezTo>
                <a:cubicBezTo>
                  <a:pt x="10" y="34"/>
                  <a:pt x="11" y="32"/>
                  <a:pt x="12" y="31"/>
                </a:cubicBezTo>
                <a:cubicBezTo>
                  <a:pt x="13" y="29"/>
                  <a:pt x="15" y="28"/>
                  <a:pt x="17" y="28"/>
                </a:cubicBezTo>
                <a:cubicBezTo>
                  <a:pt x="19" y="28"/>
                  <a:pt x="20" y="29"/>
                  <a:pt x="22" y="31"/>
                </a:cubicBezTo>
                <a:cubicBezTo>
                  <a:pt x="23" y="32"/>
                  <a:pt x="24" y="34"/>
                  <a:pt x="24" y="36"/>
                </a:cubicBezTo>
                <a:cubicBezTo>
                  <a:pt x="24" y="39"/>
                  <a:pt x="25" y="40"/>
                  <a:pt x="28" y="40"/>
                </a:cubicBezTo>
                <a:lnTo>
                  <a:pt x="28" y="42"/>
                </a:lnTo>
                <a:close/>
                <a:moveTo>
                  <a:pt x="7" y="38"/>
                </a:moveTo>
                <a:lnTo>
                  <a:pt x="5" y="40"/>
                </a:lnTo>
                <a:lnTo>
                  <a:pt x="5" y="42"/>
                </a:lnTo>
                <a:lnTo>
                  <a:pt x="6" y="44"/>
                </a:lnTo>
                <a:lnTo>
                  <a:pt x="3" y="44"/>
                </a:lnTo>
                <a:lnTo>
                  <a:pt x="4" y="42"/>
                </a:lnTo>
                <a:lnTo>
                  <a:pt x="4" y="40"/>
                </a:lnTo>
                <a:lnTo>
                  <a:pt x="3" y="38"/>
                </a:lnTo>
                <a:lnTo>
                  <a:pt x="7" y="38"/>
                </a:lnTo>
                <a:close/>
                <a:moveTo>
                  <a:pt x="3" y="42"/>
                </a:moveTo>
                <a:lnTo>
                  <a:pt x="2" y="42"/>
                </a:lnTo>
                <a:lnTo>
                  <a:pt x="2" y="40"/>
                </a:lnTo>
                <a:lnTo>
                  <a:pt x="3" y="40"/>
                </a:lnTo>
                <a:lnTo>
                  <a:pt x="3" y="42"/>
                </a:lnTo>
                <a:close/>
              </a:path>
            </a:pathLst>
          </a:custGeom>
          <a:solidFill>
            <a:schemeClr val="accent6">
              <a:lumMod val="75000"/>
            </a:schemeClr>
          </a:solidFill>
          <a:ln>
            <a:noFill/>
          </a:ln>
          <a:extLst/>
        </p:spPr>
        <p:txBody>
          <a:bodyPr/>
          <a:lstStyle/>
          <a:p>
            <a:endParaRPr lang="en-ZA" sz="2653"/>
          </a:p>
        </p:txBody>
      </p:sp>
      <p:sp>
        <p:nvSpPr>
          <p:cNvPr id="66" name="Rectangle 1"/>
          <p:cNvSpPr/>
          <p:nvPr/>
        </p:nvSpPr>
        <p:spPr>
          <a:xfrm>
            <a:off x="6129117" y="3761238"/>
            <a:ext cx="672700" cy="758756"/>
          </a:xfrm>
          <a:custGeom>
            <a:avLst/>
            <a:gdLst/>
            <a:ahLst/>
            <a:cxnLst/>
            <a:rect l="l" t="t" r="r" b="b"/>
            <a:pathLst>
              <a:path w="453292" h="475081">
                <a:moveTo>
                  <a:pt x="166036" y="347883"/>
                </a:moveTo>
                <a:lnTo>
                  <a:pt x="167248" y="392321"/>
                </a:lnTo>
                <a:lnTo>
                  <a:pt x="201234" y="392437"/>
                </a:lnTo>
                <a:lnTo>
                  <a:pt x="201998" y="348211"/>
                </a:lnTo>
                <a:close/>
                <a:moveTo>
                  <a:pt x="116174" y="346656"/>
                </a:moveTo>
                <a:lnTo>
                  <a:pt x="117198" y="392846"/>
                </a:lnTo>
                <a:lnTo>
                  <a:pt x="153160" y="393175"/>
                </a:lnTo>
                <a:lnTo>
                  <a:pt x="152136" y="346985"/>
                </a:lnTo>
                <a:close/>
                <a:moveTo>
                  <a:pt x="263025" y="300162"/>
                </a:moveTo>
                <a:cubicBezTo>
                  <a:pt x="251556" y="299920"/>
                  <a:pt x="242248" y="314143"/>
                  <a:pt x="242386" y="331698"/>
                </a:cubicBezTo>
                <a:lnTo>
                  <a:pt x="242279" y="429987"/>
                </a:lnTo>
                <a:lnTo>
                  <a:pt x="242237" y="468045"/>
                </a:lnTo>
                <a:lnTo>
                  <a:pt x="259492" y="467918"/>
                </a:lnTo>
                <a:cubicBezTo>
                  <a:pt x="260794" y="468389"/>
                  <a:pt x="262130" y="468533"/>
                  <a:pt x="263133" y="468641"/>
                </a:cubicBezTo>
                <a:lnTo>
                  <a:pt x="346630" y="468698"/>
                </a:lnTo>
                <a:cubicBezTo>
                  <a:pt x="347968" y="468842"/>
                  <a:pt x="349005" y="468623"/>
                  <a:pt x="350377" y="468440"/>
                </a:cubicBezTo>
                <a:lnTo>
                  <a:pt x="367633" y="468313"/>
                </a:lnTo>
                <a:lnTo>
                  <a:pt x="367675" y="430255"/>
                </a:lnTo>
                <a:lnTo>
                  <a:pt x="367341" y="430219"/>
                </a:lnTo>
                <a:lnTo>
                  <a:pt x="367448" y="331930"/>
                </a:lnTo>
                <a:cubicBezTo>
                  <a:pt x="367276" y="314701"/>
                  <a:pt x="357991" y="300462"/>
                  <a:pt x="346488" y="300547"/>
                </a:cubicBezTo>
                <a:close/>
                <a:moveTo>
                  <a:pt x="117283" y="288288"/>
                </a:moveTo>
                <a:lnTo>
                  <a:pt x="118496" y="332726"/>
                </a:lnTo>
                <a:lnTo>
                  <a:pt x="152482" y="332843"/>
                </a:lnTo>
                <a:lnTo>
                  <a:pt x="153246" y="288616"/>
                </a:lnTo>
                <a:close/>
                <a:moveTo>
                  <a:pt x="165355" y="287548"/>
                </a:moveTo>
                <a:lnTo>
                  <a:pt x="166379" y="333738"/>
                </a:lnTo>
                <a:lnTo>
                  <a:pt x="202341" y="334066"/>
                </a:lnTo>
                <a:lnTo>
                  <a:pt x="201317" y="287877"/>
                </a:lnTo>
                <a:close/>
                <a:moveTo>
                  <a:pt x="53917" y="197005"/>
                </a:moveTo>
                <a:lnTo>
                  <a:pt x="401512" y="197005"/>
                </a:lnTo>
                <a:lnTo>
                  <a:pt x="401512" y="475081"/>
                </a:lnTo>
                <a:lnTo>
                  <a:pt x="53917" y="475081"/>
                </a:lnTo>
                <a:close/>
                <a:moveTo>
                  <a:pt x="205745" y="0"/>
                </a:moveTo>
                <a:lnTo>
                  <a:pt x="255546" y="1820"/>
                </a:lnTo>
                <a:lnTo>
                  <a:pt x="453292" y="189717"/>
                </a:lnTo>
                <a:lnTo>
                  <a:pt x="0" y="183425"/>
                </a:lnTo>
                <a:close/>
              </a:path>
            </a:pathLst>
          </a:cu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32"/>
          </a:p>
        </p:txBody>
      </p:sp>
      <p:sp>
        <p:nvSpPr>
          <p:cNvPr id="36" name="Freeform 13"/>
          <p:cNvSpPr>
            <a:spLocks noEditPoints="1"/>
          </p:cNvSpPr>
          <p:nvPr/>
        </p:nvSpPr>
        <p:spPr bwMode="auto">
          <a:xfrm>
            <a:off x="1812308" y="4114078"/>
            <a:ext cx="918959" cy="694561"/>
          </a:xfrm>
          <a:custGeom>
            <a:avLst/>
            <a:gdLst/>
            <a:ahLst/>
            <a:cxnLst>
              <a:cxn ang="0">
                <a:pos x="227" y="295"/>
              </a:cxn>
              <a:cxn ang="0">
                <a:pos x="220" y="308"/>
              </a:cxn>
              <a:cxn ang="0">
                <a:pos x="111" y="306"/>
              </a:cxn>
              <a:cxn ang="0">
                <a:pos x="66" y="287"/>
              </a:cxn>
              <a:cxn ang="0">
                <a:pos x="38" y="247"/>
              </a:cxn>
              <a:cxn ang="0">
                <a:pos x="1" y="73"/>
              </a:cxn>
              <a:cxn ang="0">
                <a:pos x="1" y="45"/>
              </a:cxn>
              <a:cxn ang="0">
                <a:pos x="12" y="24"/>
              </a:cxn>
              <a:cxn ang="0">
                <a:pos x="29" y="10"/>
              </a:cxn>
              <a:cxn ang="0">
                <a:pos x="62" y="2"/>
              </a:cxn>
              <a:cxn ang="0">
                <a:pos x="219" y="0"/>
              </a:cxn>
              <a:cxn ang="0">
                <a:pos x="227" y="9"/>
              </a:cxn>
              <a:cxn ang="0">
                <a:pos x="288" y="191"/>
              </a:cxn>
              <a:cxn ang="0">
                <a:pos x="227" y="196"/>
              </a:cxn>
              <a:cxn ang="0">
                <a:pos x="240" y="236"/>
              </a:cxn>
              <a:cxn ang="0">
                <a:pos x="245" y="224"/>
              </a:cxn>
              <a:cxn ang="0">
                <a:pos x="285" y="229"/>
              </a:cxn>
              <a:cxn ang="0">
                <a:pos x="283" y="269"/>
              </a:cxn>
              <a:cxn ang="0">
                <a:pos x="227" y="271"/>
              </a:cxn>
              <a:cxn ang="0">
                <a:pos x="66" y="106"/>
              </a:cxn>
              <a:cxn ang="0">
                <a:pos x="203" y="271"/>
              </a:cxn>
              <a:cxn ang="0">
                <a:pos x="139" y="269"/>
              </a:cxn>
              <a:cxn ang="0">
                <a:pos x="71" y="158"/>
              </a:cxn>
              <a:cxn ang="0">
                <a:pos x="55" y="97"/>
              </a:cxn>
              <a:cxn ang="0">
                <a:pos x="123" y="96"/>
              </a:cxn>
              <a:cxn ang="0">
                <a:pos x="128" y="156"/>
              </a:cxn>
              <a:cxn ang="0">
                <a:pos x="203" y="229"/>
              </a:cxn>
              <a:cxn ang="0">
                <a:pos x="205" y="179"/>
              </a:cxn>
              <a:cxn ang="0">
                <a:pos x="215" y="172"/>
              </a:cxn>
              <a:cxn ang="0">
                <a:pos x="81" y="24"/>
              </a:cxn>
              <a:cxn ang="0">
                <a:pos x="43" y="31"/>
              </a:cxn>
              <a:cxn ang="0">
                <a:pos x="26" y="54"/>
              </a:cxn>
              <a:cxn ang="0">
                <a:pos x="59" y="226"/>
              </a:cxn>
              <a:cxn ang="0">
                <a:pos x="74" y="261"/>
              </a:cxn>
              <a:cxn ang="0">
                <a:pos x="102" y="280"/>
              </a:cxn>
              <a:cxn ang="0">
                <a:pos x="203" y="283"/>
              </a:cxn>
              <a:cxn ang="0">
                <a:pos x="86" y="163"/>
              </a:cxn>
              <a:cxn ang="0">
                <a:pos x="274" y="235"/>
              </a:cxn>
              <a:cxn ang="0">
                <a:pos x="250" y="245"/>
              </a:cxn>
              <a:cxn ang="0">
                <a:pos x="245" y="249"/>
              </a:cxn>
              <a:cxn ang="0">
                <a:pos x="151" y="243"/>
              </a:cxn>
              <a:cxn ang="0">
                <a:pos x="186" y="73"/>
              </a:cxn>
              <a:cxn ang="0">
                <a:pos x="201" y="83"/>
              </a:cxn>
              <a:cxn ang="0">
                <a:pos x="198" y="101"/>
              </a:cxn>
              <a:cxn ang="0">
                <a:pos x="179" y="106"/>
              </a:cxn>
              <a:cxn ang="0">
                <a:pos x="168" y="90"/>
              </a:cxn>
              <a:cxn ang="0">
                <a:pos x="179" y="75"/>
              </a:cxn>
            </a:cxnLst>
            <a:rect l="0" t="0" r="r" b="b"/>
            <a:pathLst>
              <a:path w="292" h="308">
                <a:moveTo>
                  <a:pt x="227" y="271"/>
                </a:moveTo>
                <a:lnTo>
                  <a:pt x="227" y="283"/>
                </a:lnTo>
                <a:lnTo>
                  <a:pt x="227" y="295"/>
                </a:lnTo>
                <a:lnTo>
                  <a:pt x="227" y="301"/>
                </a:lnTo>
                <a:lnTo>
                  <a:pt x="224" y="304"/>
                </a:lnTo>
                <a:lnTo>
                  <a:pt x="220" y="308"/>
                </a:lnTo>
                <a:lnTo>
                  <a:pt x="215" y="308"/>
                </a:lnTo>
                <a:lnTo>
                  <a:pt x="128" y="308"/>
                </a:lnTo>
                <a:lnTo>
                  <a:pt x="111" y="306"/>
                </a:lnTo>
                <a:lnTo>
                  <a:pt x="93" y="302"/>
                </a:lnTo>
                <a:lnTo>
                  <a:pt x="80" y="295"/>
                </a:lnTo>
                <a:lnTo>
                  <a:pt x="66" y="287"/>
                </a:lnTo>
                <a:lnTo>
                  <a:pt x="55" y="276"/>
                </a:lnTo>
                <a:lnTo>
                  <a:pt x="45" y="262"/>
                </a:lnTo>
                <a:lnTo>
                  <a:pt x="38" y="247"/>
                </a:lnTo>
                <a:lnTo>
                  <a:pt x="33" y="229"/>
                </a:lnTo>
                <a:lnTo>
                  <a:pt x="3" y="83"/>
                </a:lnTo>
                <a:lnTo>
                  <a:pt x="1" y="73"/>
                </a:lnTo>
                <a:lnTo>
                  <a:pt x="0" y="62"/>
                </a:lnTo>
                <a:lnTo>
                  <a:pt x="0" y="54"/>
                </a:lnTo>
                <a:lnTo>
                  <a:pt x="1" y="45"/>
                </a:lnTo>
                <a:lnTo>
                  <a:pt x="5" y="38"/>
                </a:lnTo>
                <a:lnTo>
                  <a:pt x="7" y="31"/>
                </a:lnTo>
                <a:lnTo>
                  <a:pt x="12" y="24"/>
                </a:lnTo>
                <a:lnTo>
                  <a:pt x="17" y="19"/>
                </a:lnTo>
                <a:lnTo>
                  <a:pt x="22" y="14"/>
                </a:lnTo>
                <a:lnTo>
                  <a:pt x="29" y="10"/>
                </a:lnTo>
                <a:lnTo>
                  <a:pt x="36" y="7"/>
                </a:lnTo>
                <a:lnTo>
                  <a:pt x="43" y="5"/>
                </a:lnTo>
                <a:lnTo>
                  <a:pt x="62" y="2"/>
                </a:lnTo>
                <a:lnTo>
                  <a:pt x="81" y="0"/>
                </a:lnTo>
                <a:lnTo>
                  <a:pt x="215" y="0"/>
                </a:lnTo>
                <a:lnTo>
                  <a:pt x="219" y="0"/>
                </a:lnTo>
                <a:lnTo>
                  <a:pt x="222" y="3"/>
                </a:lnTo>
                <a:lnTo>
                  <a:pt x="226" y="5"/>
                </a:lnTo>
                <a:lnTo>
                  <a:pt x="227" y="9"/>
                </a:lnTo>
                <a:lnTo>
                  <a:pt x="290" y="181"/>
                </a:lnTo>
                <a:lnTo>
                  <a:pt x="292" y="186"/>
                </a:lnTo>
                <a:lnTo>
                  <a:pt x="288" y="191"/>
                </a:lnTo>
                <a:lnTo>
                  <a:pt x="285" y="195"/>
                </a:lnTo>
                <a:lnTo>
                  <a:pt x="278" y="196"/>
                </a:lnTo>
                <a:lnTo>
                  <a:pt x="227" y="196"/>
                </a:lnTo>
                <a:lnTo>
                  <a:pt x="227" y="221"/>
                </a:lnTo>
                <a:lnTo>
                  <a:pt x="227" y="236"/>
                </a:lnTo>
                <a:lnTo>
                  <a:pt x="240" y="236"/>
                </a:lnTo>
                <a:lnTo>
                  <a:pt x="240" y="229"/>
                </a:lnTo>
                <a:lnTo>
                  <a:pt x="241" y="226"/>
                </a:lnTo>
                <a:lnTo>
                  <a:pt x="245" y="224"/>
                </a:lnTo>
                <a:lnTo>
                  <a:pt x="279" y="224"/>
                </a:lnTo>
                <a:lnTo>
                  <a:pt x="283" y="226"/>
                </a:lnTo>
                <a:lnTo>
                  <a:pt x="285" y="229"/>
                </a:lnTo>
                <a:lnTo>
                  <a:pt x="285" y="266"/>
                </a:lnTo>
                <a:lnTo>
                  <a:pt x="285" y="268"/>
                </a:lnTo>
                <a:lnTo>
                  <a:pt x="283" y="269"/>
                </a:lnTo>
                <a:lnTo>
                  <a:pt x="281" y="271"/>
                </a:lnTo>
                <a:lnTo>
                  <a:pt x="279" y="271"/>
                </a:lnTo>
                <a:lnTo>
                  <a:pt x="227" y="271"/>
                </a:lnTo>
                <a:close/>
                <a:moveTo>
                  <a:pt x="118" y="153"/>
                </a:moveTo>
                <a:lnTo>
                  <a:pt x="118" y="106"/>
                </a:lnTo>
                <a:lnTo>
                  <a:pt x="66" y="106"/>
                </a:lnTo>
                <a:lnTo>
                  <a:pt x="81" y="153"/>
                </a:lnTo>
                <a:lnTo>
                  <a:pt x="118" y="153"/>
                </a:lnTo>
                <a:close/>
                <a:moveTo>
                  <a:pt x="203" y="271"/>
                </a:moveTo>
                <a:lnTo>
                  <a:pt x="144" y="271"/>
                </a:lnTo>
                <a:lnTo>
                  <a:pt x="140" y="271"/>
                </a:lnTo>
                <a:lnTo>
                  <a:pt x="139" y="269"/>
                </a:lnTo>
                <a:lnTo>
                  <a:pt x="73" y="162"/>
                </a:lnTo>
                <a:lnTo>
                  <a:pt x="73" y="160"/>
                </a:lnTo>
                <a:lnTo>
                  <a:pt x="71" y="158"/>
                </a:lnTo>
                <a:lnTo>
                  <a:pt x="53" y="102"/>
                </a:lnTo>
                <a:lnTo>
                  <a:pt x="53" y="99"/>
                </a:lnTo>
                <a:lnTo>
                  <a:pt x="55" y="97"/>
                </a:lnTo>
                <a:lnTo>
                  <a:pt x="57" y="96"/>
                </a:lnTo>
                <a:lnTo>
                  <a:pt x="59" y="96"/>
                </a:lnTo>
                <a:lnTo>
                  <a:pt x="123" y="96"/>
                </a:lnTo>
                <a:lnTo>
                  <a:pt x="126" y="97"/>
                </a:lnTo>
                <a:lnTo>
                  <a:pt x="128" y="101"/>
                </a:lnTo>
                <a:lnTo>
                  <a:pt x="128" y="156"/>
                </a:lnTo>
                <a:lnTo>
                  <a:pt x="160" y="236"/>
                </a:lnTo>
                <a:lnTo>
                  <a:pt x="203" y="236"/>
                </a:lnTo>
                <a:lnTo>
                  <a:pt x="203" y="229"/>
                </a:lnTo>
                <a:lnTo>
                  <a:pt x="203" y="221"/>
                </a:lnTo>
                <a:lnTo>
                  <a:pt x="203" y="184"/>
                </a:lnTo>
                <a:lnTo>
                  <a:pt x="205" y="179"/>
                </a:lnTo>
                <a:lnTo>
                  <a:pt x="206" y="176"/>
                </a:lnTo>
                <a:lnTo>
                  <a:pt x="210" y="174"/>
                </a:lnTo>
                <a:lnTo>
                  <a:pt x="215" y="172"/>
                </a:lnTo>
                <a:lnTo>
                  <a:pt x="262" y="172"/>
                </a:lnTo>
                <a:lnTo>
                  <a:pt x="206" y="24"/>
                </a:lnTo>
                <a:lnTo>
                  <a:pt x="81" y="24"/>
                </a:lnTo>
                <a:lnTo>
                  <a:pt x="66" y="26"/>
                </a:lnTo>
                <a:lnTo>
                  <a:pt x="53" y="28"/>
                </a:lnTo>
                <a:lnTo>
                  <a:pt x="43" y="31"/>
                </a:lnTo>
                <a:lnTo>
                  <a:pt x="34" y="36"/>
                </a:lnTo>
                <a:lnTo>
                  <a:pt x="29" y="43"/>
                </a:lnTo>
                <a:lnTo>
                  <a:pt x="26" y="54"/>
                </a:lnTo>
                <a:lnTo>
                  <a:pt x="26" y="66"/>
                </a:lnTo>
                <a:lnTo>
                  <a:pt x="27" y="82"/>
                </a:lnTo>
                <a:lnTo>
                  <a:pt x="59" y="226"/>
                </a:lnTo>
                <a:lnTo>
                  <a:pt x="62" y="240"/>
                </a:lnTo>
                <a:lnTo>
                  <a:pt x="67" y="252"/>
                </a:lnTo>
                <a:lnTo>
                  <a:pt x="74" y="261"/>
                </a:lnTo>
                <a:lnTo>
                  <a:pt x="81" y="269"/>
                </a:lnTo>
                <a:lnTo>
                  <a:pt x="92" y="275"/>
                </a:lnTo>
                <a:lnTo>
                  <a:pt x="102" y="280"/>
                </a:lnTo>
                <a:lnTo>
                  <a:pt x="114" y="283"/>
                </a:lnTo>
                <a:lnTo>
                  <a:pt x="128" y="283"/>
                </a:lnTo>
                <a:lnTo>
                  <a:pt x="203" y="283"/>
                </a:lnTo>
                <a:lnTo>
                  <a:pt x="203" y="278"/>
                </a:lnTo>
                <a:lnTo>
                  <a:pt x="203" y="271"/>
                </a:lnTo>
                <a:close/>
                <a:moveTo>
                  <a:pt x="86" y="163"/>
                </a:moveTo>
                <a:lnTo>
                  <a:pt x="146" y="261"/>
                </a:lnTo>
                <a:lnTo>
                  <a:pt x="274" y="261"/>
                </a:lnTo>
                <a:lnTo>
                  <a:pt x="274" y="235"/>
                </a:lnTo>
                <a:lnTo>
                  <a:pt x="250" y="235"/>
                </a:lnTo>
                <a:lnTo>
                  <a:pt x="250" y="243"/>
                </a:lnTo>
                <a:lnTo>
                  <a:pt x="250" y="245"/>
                </a:lnTo>
                <a:lnTo>
                  <a:pt x="248" y="247"/>
                </a:lnTo>
                <a:lnTo>
                  <a:pt x="246" y="247"/>
                </a:lnTo>
                <a:lnTo>
                  <a:pt x="245" y="249"/>
                </a:lnTo>
                <a:lnTo>
                  <a:pt x="154" y="247"/>
                </a:lnTo>
                <a:lnTo>
                  <a:pt x="153" y="247"/>
                </a:lnTo>
                <a:lnTo>
                  <a:pt x="151" y="243"/>
                </a:lnTo>
                <a:lnTo>
                  <a:pt x="120" y="163"/>
                </a:lnTo>
                <a:lnTo>
                  <a:pt x="86" y="163"/>
                </a:lnTo>
                <a:close/>
                <a:moveTo>
                  <a:pt x="186" y="73"/>
                </a:moveTo>
                <a:lnTo>
                  <a:pt x="193" y="75"/>
                </a:lnTo>
                <a:lnTo>
                  <a:pt x="198" y="78"/>
                </a:lnTo>
                <a:lnTo>
                  <a:pt x="201" y="83"/>
                </a:lnTo>
                <a:lnTo>
                  <a:pt x="203" y="90"/>
                </a:lnTo>
                <a:lnTo>
                  <a:pt x="201" y="96"/>
                </a:lnTo>
                <a:lnTo>
                  <a:pt x="198" y="101"/>
                </a:lnTo>
                <a:lnTo>
                  <a:pt x="193" y="106"/>
                </a:lnTo>
                <a:lnTo>
                  <a:pt x="186" y="106"/>
                </a:lnTo>
                <a:lnTo>
                  <a:pt x="179" y="106"/>
                </a:lnTo>
                <a:lnTo>
                  <a:pt x="173" y="101"/>
                </a:lnTo>
                <a:lnTo>
                  <a:pt x="170" y="96"/>
                </a:lnTo>
                <a:lnTo>
                  <a:pt x="168" y="90"/>
                </a:lnTo>
                <a:lnTo>
                  <a:pt x="170" y="83"/>
                </a:lnTo>
                <a:lnTo>
                  <a:pt x="173" y="78"/>
                </a:lnTo>
                <a:lnTo>
                  <a:pt x="179" y="75"/>
                </a:lnTo>
                <a:lnTo>
                  <a:pt x="186" y="73"/>
                </a:lnTo>
                <a:close/>
              </a:path>
            </a:pathLst>
          </a:custGeom>
          <a:solidFill>
            <a:schemeClr val="accent6">
              <a:lumMod val="75000"/>
            </a:schemeClr>
          </a:solidFill>
          <a:ln w="9525">
            <a:noFill/>
            <a:round/>
            <a:headEnd/>
            <a:tailEnd/>
          </a:ln>
        </p:spPr>
        <p:txBody>
          <a:bodyPr vert="horz" wrap="square" lIns="86646" tIns="43323" rIns="86646" bIns="43323" numCol="1" anchor="t" anchorCtr="0" compatLnSpc="1">
            <a:prstTxWarp prst="textNoShape">
              <a:avLst/>
            </a:prstTxWarp>
          </a:bodyPr>
          <a:lstStyle/>
          <a:p>
            <a:endParaRPr lang="en-ZA" sz="2653"/>
          </a:p>
        </p:txBody>
      </p:sp>
      <p:sp>
        <p:nvSpPr>
          <p:cNvPr id="38" name="Freeform 24"/>
          <p:cNvSpPr>
            <a:spLocks noEditPoints="1"/>
          </p:cNvSpPr>
          <p:nvPr/>
        </p:nvSpPr>
        <p:spPr bwMode="auto">
          <a:xfrm>
            <a:off x="2013669" y="5269275"/>
            <a:ext cx="630727" cy="853774"/>
          </a:xfrm>
          <a:custGeom>
            <a:avLst/>
            <a:gdLst/>
            <a:ahLst/>
            <a:cxnLst>
              <a:cxn ang="0">
                <a:pos x="137" y="201"/>
              </a:cxn>
              <a:cxn ang="0">
                <a:pos x="181" y="159"/>
              </a:cxn>
              <a:cxn ang="0">
                <a:pos x="158" y="130"/>
              </a:cxn>
              <a:cxn ang="0">
                <a:pos x="119" y="121"/>
              </a:cxn>
              <a:cxn ang="0">
                <a:pos x="94" y="101"/>
              </a:cxn>
              <a:cxn ang="0">
                <a:pos x="81" y="101"/>
              </a:cxn>
              <a:cxn ang="0">
                <a:pos x="93" y="86"/>
              </a:cxn>
              <a:cxn ang="0">
                <a:pos x="108" y="84"/>
              </a:cxn>
              <a:cxn ang="0">
                <a:pos x="135" y="55"/>
              </a:cxn>
              <a:cxn ang="0">
                <a:pos x="139" y="46"/>
              </a:cxn>
              <a:cxn ang="0">
                <a:pos x="121" y="23"/>
              </a:cxn>
              <a:cxn ang="0">
                <a:pos x="123" y="23"/>
              </a:cxn>
              <a:cxn ang="0">
                <a:pos x="127" y="7"/>
              </a:cxn>
              <a:cxn ang="0">
                <a:pos x="181" y="32"/>
              </a:cxn>
              <a:cxn ang="0">
                <a:pos x="198" y="55"/>
              </a:cxn>
              <a:cxn ang="0">
                <a:pos x="202" y="88"/>
              </a:cxn>
              <a:cxn ang="0">
                <a:pos x="221" y="113"/>
              </a:cxn>
              <a:cxn ang="0">
                <a:pos x="204" y="169"/>
              </a:cxn>
              <a:cxn ang="0">
                <a:pos x="125" y="217"/>
              </a:cxn>
              <a:cxn ang="0">
                <a:pos x="66" y="215"/>
              </a:cxn>
              <a:cxn ang="0">
                <a:pos x="127" y="224"/>
              </a:cxn>
              <a:cxn ang="0">
                <a:pos x="131" y="263"/>
              </a:cxn>
              <a:cxn ang="0">
                <a:pos x="14" y="145"/>
              </a:cxn>
              <a:cxn ang="0">
                <a:pos x="14" y="76"/>
              </a:cxn>
              <a:cxn ang="0">
                <a:pos x="58" y="24"/>
              </a:cxn>
              <a:cxn ang="0">
                <a:pos x="52" y="76"/>
              </a:cxn>
              <a:cxn ang="0">
                <a:pos x="69" y="105"/>
              </a:cxn>
              <a:cxn ang="0">
                <a:pos x="108" y="140"/>
              </a:cxn>
              <a:cxn ang="0">
                <a:pos x="123" y="174"/>
              </a:cxn>
              <a:cxn ang="0">
                <a:pos x="64" y="205"/>
              </a:cxn>
              <a:cxn ang="0">
                <a:pos x="104" y="40"/>
              </a:cxn>
              <a:cxn ang="0">
                <a:pos x="110" y="9"/>
              </a:cxn>
              <a:cxn ang="0">
                <a:pos x="96" y="17"/>
              </a:cxn>
              <a:cxn ang="0">
                <a:pos x="98" y="9"/>
              </a:cxn>
              <a:cxn ang="0">
                <a:pos x="118" y="0"/>
              </a:cxn>
              <a:cxn ang="0">
                <a:pos x="29" y="36"/>
              </a:cxn>
              <a:cxn ang="0">
                <a:pos x="0" y="109"/>
              </a:cxn>
              <a:cxn ang="0">
                <a:pos x="27" y="186"/>
              </a:cxn>
              <a:cxn ang="0">
                <a:pos x="56" y="234"/>
              </a:cxn>
              <a:cxn ang="0">
                <a:pos x="93" y="330"/>
              </a:cxn>
              <a:cxn ang="0">
                <a:pos x="69" y="407"/>
              </a:cxn>
              <a:cxn ang="0">
                <a:pos x="85" y="407"/>
              </a:cxn>
              <a:cxn ang="0">
                <a:pos x="116" y="347"/>
              </a:cxn>
              <a:cxn ang="0">
                <a:pos x="146" y="407"/>
              </a:cxn>
              <a:cxn ang="0">
                <a:pos x="164" y="405"/>
              </a:cxn>
              <a:cxn ang="0">
                <a:pos x="137" y="314"/>
              </a:cxn>
              <a:cxn ang="0">
                <a:pos x="169" y="238"/>
              </a:cxn>
              <a:cxn ang="0">
                <a:pos x="179" y="205"/>
              </a:cxn>
              <a:cxn ang="0">
                <a:pos x="215" y="167"/>
              </a:cxn>
              <a:cxn ang="0">
                <a:pos x="229" y="101"/>
              </a:cxn>
              <a:cxn ang="0">
                <a:pos x="189" y="24"/>
              </a:cxn>
              <a:cxn ang="0">
                <a:pos x="121" y="107"/>
              </a:cxn>
              <a:cxn ang="0">
                <a:pos x="119" y="103"/>
              </a:cxn>
              <a:cxn ang="0">
                <a:pos x="121" y="261"/>
              </a:cxn>
              <a:cxn ang="0">
                <a:pos x="133" y="247"/>
              </a:cxn>
              <a:cxn ang="0">
                <a:pos x="125" y="230"/>
              </a:cxn>
              <a:cxn ang="0">
                <a:pos x="100" y="241"/>
              </a:cxn>
              <a:cxn ang="0">
                <a:pos x="114" y="261"/>
              </a:cxn>
            </a:cxnLst>
            <a:rect l="0" t="0" r="r" b="b"/>
            <a:pathLst>
              <a:path w="229" h="412">
                <a:moveTo>
                  <a:pt x="125" y="217"/>
                </a:moveTo>
                <a:lnTo>
                  <a:pt x="125" y="213"/>
                </a:lnTo>
                <a:lnTo>
                  <a:pt x="129" y="207"/>
                </a:lnTo>
                <a:lnTo>
                  <a:pt x="133" y="205"/>
                </a:lnTo>
                <a:lnTo>
                  <a:pt x="137" y="201"/>
                </a:lnTo>
                <a:lnTo>
                  <a:pt x="146" y="197"/>
                </a:lnTo>
                <a:lnTo>
                  <a:pt x="154" y="190"/>
                </a:lnTo>
                <a:lnTo>
                  <a:pt x="166" y="180"/>
                </a:lnTo>
                <a:lnTo>
                  <a:pt x="177" y="170"/>
                </a:lnTo>
                <a:lnTo>
                  <a:pt x="181" y="159"/>
                </a:lnTo>
                <a:lnTo>
                  <a:pt x="185" y="145"/>
                </a:lnTo>
                <a:lnTo>
                  <a:pt x="175" y="140"/>
                </a:lnTo>
                <a:lnTo>
                  <a:pt x="164" y="138"/>
                </a:lnTo>
                <a:lnTo>
                  <a:pt x="160" y="134"/>
                </a:lnTo>
                <a:lnTo>
                  <a:pt x="158" y="130"/>
                </a:lnTo>
                <a:lnTo>
                  <a:pt x="150" y="128"/>
                </a:lnTo>
                <a:lnTo>
                  <a:pt x="142" y="122"/>
                </a:lnTo>
                <a:lnTo>
                  <a:pt x="135" y="121"/>
                </a:lnTo>
                <a:lnTo>
                  <a:pt x="127" y="119"/>
                </a:lnTo>
                <a:lnTo>
                  <a:pt x="119" y="121"/>
                </a:lnTo>
                <a:lnTo>
                  <a:pt x="112" y="124"/>
                </a:lnTo>
                <a:lnTo>
                  <a:pt x="102" y="119"/>
                </a:lnTo>
                <a:lnTo>
                  <a:pt x="94" y="109"/>
                </a:lnTo>
                <a:lnTo>
                  <a:pt x="94" y="105"/>
                </a:lnTo>
                <a:lnTo>
                  <a:pt x="94" y="101"/>
                </a:lnTo>
                <a:lnTo>
                  <a:pt x="94" y="99"/>
                </a:lnTo>
                <a:lnTo>
                  <a:pt x="91" y="97"/>
                </a:lnTo>
                <a:lnTo>
                  <a:pt x="89" y="101"/>
                </a:lnTo>
                <a:lnTo>
                  <a:pt x="85" y="105"/>
                </a:lnTo>
                <a:lnTo>
                  <a:pt x="81" y="101"/>
                </a:lnTo>
                <a:lnTo>
                  <a:pt x="79" y="97"/>
                </a:lnTo>
                <a:lnTo>
                  <a:pt x="77" y="92"/>
                </a:lnTo>
                <a:lnTo>
                  <a:pt x="77" y="86"/>
                </a:lnTo>
                <a:lnTo>
                  <a:pt x="85" y="86"/>
                </a:lnTo>
                <a:lnTo>
                  <a:pt x="93" y="86"/>
                </a:lnTo>
                <a:lnTo>
                  <a:pt x="96" y="86"/>
                </a:lnTo>
                <a:lnTo>
                  <a:pt x="100" y="86"/>
                </a:lnTo>
                <a:lnTo>
                  <a:pt x="104" y="90"/>
                </a:lnTo>
                <a:lnTo>
                  <a:pt x="106" y="94"/>
                </a:lnTo>
                <a:lnTo>
                  <a:pt x="108" y="84"/>
                </a:lnTo>
                <a:lnTo>
                  <a:pt x="114" y="74"/>
                </a:lnTo>
                <a:lnTo>
                  <a:pt x="119" y="67"/>
                </a:lnTo>
                <a:lnTo>
                  <a:pt x="125" y="61"/>
                </a:lnTo>
                <a:lnTo>
                  <a:pt x="131" y="59"/>
                </a:lnTo>
                <a:lnTo>
                  <a:pt x="135" y="55"/>
                </a:lnTo>
                <a:lnTo>
                  <a:pt x="131" y="53"/>
                </a:lnTo>
                <a:lnTo>
                  <a:pt x="127" y="49"/>
                </a:lnTo>
                <a:lnTo>
                  <a:pt x="135" y="51"/>
                </a:lnTo>
                <a:lnTo>
                  <a:pt x="144" y="53"/>
                </a:lnTo>
                <a:lnTo>
                  <a:pt x="139" y="46"/>
                </a:lnTo>
                <a:lnTo>
                  <a:pt x="131" y="40"/>
                </a:lnTo>
                <a:lnTo>
                  <a:pt x="123" y="36"/>
                </a:lnTo>
                <a:lnTo>
                  <a:pt x="116" y="32"/>
                </a:lnTo>
                <a:lnTo>
                  <a:pt x="118" y="28"/>
                </a:lnTo>
                <a:lnTo>
                  <a:pt x="121" y="23"/>
                </a:lnTo>
                <a:lnTo>
                  <a:pt x="118" y="21"/>
                </a:lnTo>
                <a:lnTo>
                  <a:pt x="114" y="19"/>
                </a:lnTo>
                <a:lnTo>
                  <a:pt x="112" y="17"/>
                </a:lnTo>
                <a:lnTo>
                  <a:pt x="110" y="13"/>
                </a:lnTo>
                <a:lnTo>
                  <a:pt x="123" y="23"/>
                </a:lnTo>
                <a:lnTo>
                  <a:pt x="139" y="32"/>
                </a:lnTo>
                <a:lnTo>
                  <a:pt x="139" y="24"/>
                </a:lnTo>
                <a:lnTo>
                  <a:pt x="139" y="17"/>
                </a:lnTo>
                <a:lnTo>
                  <a:pt x="133" y="11"/>
                </a:lnTo>
                <a:lnTo>
                  <a:pt x="127" y="7"/>
                </a:lnTo>
                <a:lnTo>
                  <a:pt x="139" y="9"/>
                </a:lnTo>
                <a:lnTo>
                  <a:pt x="150" y="13"/>
                </a:lnTo>
                <a:lnTo>
                  <a:pt x="160" y="17"/>
                </a:lnTo>
                <a:lnTo>
                  <a:pt x="169" y="23"/>
                </a:lnTo>
                <a:lnTo>
                  <a:pt x="181" y="32"/>
                </a:lnTo>
                <a:lnTo>
                  <a:pt x="190" y="44"/>
                </a:lnTo>
                <a:lnTo>
                  <a:pt x="190" y="49"/>
                </a:lnTo>
                <a:lnTo>
                  <a:pt x="192" y="53"/>
                </a:lnTo>
                <a:lnTo>
                  <a:pt x="196" y="55"/>
                </a:lnTo>
                <a:lnTo>
                  <a:pt x="198" y="55"/>
                </a:lnTo>
                <a:lnTo>
                  <a:pt x="200" y="59"/>
                </a:lnTo>
                <a:lnTo>
                  <a:pt x="202" y="61"/>
                </a:lnTo>
                <a:lnTo>
                  <a:pt x="202" y="69"/>
                </a:lnTo>
                <a:lnTo>
                  <a:pt x="202" y="76"/>
                </a:lnTo>
                <a:lnTo>
                  <a:pt x="202" y="88"/>
                </a:lnTo>
                <a:lnTo>
                  <a:pt x="206" y="97"/>
                </a:lnTo>
                <a:lnTo>
                  <a:pt x="208" y="103"/>
                </a:lnTo>
                <a:lnTo>
                  <a:pt x="212" y="107"/>
                </a:lnTo>
                <a:lnTo>
                  <a:pt x="215" y="111"/>
                </a:lnTo>
                <a:lnTo>
                  <a:pt x="221" y="113"/>
                </a:lnTo>
                <a:lnTo>
                  <a:pt x="219" y="122"/>
                </a:lnTo>
                <a:lnTo>
                  <a:pt x="219" y="132"/>
                </a:lnTo>
                <a:lnTo>
                  <a:pt x="215" y="142"/>
                </a:lnTo>
                <a:lnTo>
                  <a:pt x="214" y="151"/>
                </a:lnTo>
                <a:lnTo>
                  <a:pt x="204" y="169"/>
                </a:lnTo>
                <a:lnTo>
                  <a:pt x="192" y="184"/>
                </a:lnTo>
                <a:lnTo>
                  <a:pt x="179" y="195"/>
                </a:lnTo>
                <a:lnTo>
                  <a:pt x="162" y="207"/>
                </a:lnTo>
                <a:lnTo>
                  <a:pt x="144" y="213"/>
                </a:lnTo>
                <a:lnTo>
                  <a:pt x="125" y="217"/>
                </a:lnTo>
                <a:close/>
                <a:moveTo>
                  <a:pt x="131" y="263"/>
                </a:moveTo>
                <a:lnTo>
                  <a:pt x="116" y="263"/>
                </a:lnTo>
                <a:lnTo>
                  <a:pt x="100" y="263"/>
                </a:lnTo>
                <a:lnTo>
                  <a:pt x="83" y="238"/>
                </a:lnTo>
                <a:lnTo>
                  <a:pt x="66" y="215"/>
                </a:lnTo>
                <a:lnTo>
                  <a:pt x="77" y="218"/>
                </a:lnTo>
                <a:lnTo>
                  <a:pt x="89" y="222"/>
                </a:lnTo>
                <a:lnTo>
                  <a:pt x="102" y="224"/>
                </a:lnTo>
                <a:lnTo>
                  <a:pt x="116" y="224"/>
                </a:lnTo>
                <a:lnTo>
                  <a:pt x="127" y="224"/>
                </a:lnTo>
                <a:lnTo>
                  <a:pt x="141" y="222"/>
                </a:lnTo>
                <a:lnTo>
                  <a:pt x="152" y="220"/>
                </a:lnTo>
                <a:lnTo>
                  <a:pt x="166" y="215"/>
                </a:lnTo>
                <a:lnTo>
                  <a:pt x="148" y="240"/>
                </a:lnTo>
                <a:lnTo>
                  <a:pt x="131" y="263"/>
                </a:lnTo>
                <a:close/>
                <a:moveTo>
                  <a:pt x="48" y="193"/>
                </a:moveTo>
                <a:lnTo>
                  <a:pt x="37" y="184"/>
                </a:lnTo>
                <a:lnTo>
                  <a:pt x="27" y="172"/>
                </a:lnTo>
                <a:lnTo>
                  <a:pt x="20" y="159"/>
                </a:lnTo>
                <a:lnTo>
                  <a:pt x="14" y="145"/>
                </a:lnTo>
                <a:lnTo>
                  <a:pt x="10" y="130"/>
                </a:lnTo>
                <a:lnTo>
                  <a:pt x="8" y="117"/>
                </a:lnTo>
                <a:lnTo>
                  <a:pt x="8" y="101"/>
                </a:lnTo>
                <a:lnTo>
                  <a:pt x="12" y="86"/>
                </a:lnTo>
                <a:lnTo>
                  <a:pt x="14" y="76"/>
                </a:lnTo>
                <a:lnTo>
                  <a:pt x="18" y="67"/>
                </a:lnTo>
                <a:lnTo>
                  <a:pt x="23" y="59"/>
                </a:lnTo>
                <a:lnTo>
                  <a:pt x="29" y="51"/>
                </a:lnTo>
                <a:lnTo>
                  <a:pt x="43" y="36"/>
                </a:lnTo>
                <a:lnTo>
                  <a:pt x="58" y="24"/>
                </a:lnTo>
                <a:lnTo>
                  <a:pt x="60" y="26"/>
                </a:lnTo>
                <a:lnTo>
                  <a:pt x="64" y="30"/>
                </a:lnTo>
                <a:lnTo>
                  <a:pt x="58" y="46"/>
                </a:lnTo>
                <a:lnTo>
                  <a:pt x="52" y="61"/>
                </a:lnTo>
                <a:lnTo>
                  <a:pt x="52" y="76"/>
                </a:lnTo>
                <a:lnTo>
                  <a:pt x="54" y="92"/>
                </a:lnTo>
                <a:lnTo>
                  <a:pt x="56" y="88"/>
                </a:lnTo>
                <a:lnTo>
                  <a:pt x="60" y="86"/>
                </a:lnTo>
                <a:lnTo>
                  <a:pt x="64" y="96"/>
                </a:lnTo>
                <a:lnTo>
                  <a:pt x="69" y="105"/>
                </a:lnTo>
                <a:lnTo>
                  <a:pt x="81" y="111"/>
                </a:lnTo>
                <a:lnTo>
                  <a:pt x="93" y="119"/>
                </a:lnTo>
                <a:lnTo>
                  <a:pt x="100" y="126"/>
                </a:lnTo>
                <a:lnTo>
                  <a:pt x="112" y="130"/>
                </a:lnTo>
                <a:lnTo>
                  <a:pt x="108" y="140"/>
                </a:lnTo>
                <a:lnTo>
                  <a:pt x="104" y="151"/>
                </a:lnTo>
                <a:lnTo>
                  <a:pt x="110" y="159"/>
                </a:lnTo>
                <a:lnTo>
                  <a:pt x="114" y="169"/>
                </a:lnTo>
                <a:lnTo>
                  <a:pt x="119" y="172"/>
                </a:lnTo>
                <a:lnTo>
                  <a:pt x="123" y="174"/>
                </a:lnTo>
                <a:lnTo>
                  <a:pt x="119" y="195"/>
                </a:lnTo>
                <a:lnTo>
                  <a:pt x="119" y="218"/>
                </a:lnTo>
                <a:lnTo>
                  <a:pt x="100" y="217"/>
                </a:lnTo>
                <a:lnTo>
                  <a:pt x="81" y="211"/>
                </a:lnTo>
                <a:lnTo>
                  <a:pt x="64" y="205"/>
                </a:lnTo>
                <a:lnTo>
                  <a:pt x="48" y="193"/>
                </a:lnTo>
                <a:close/>
                <a:moveTo>
                  <a:pt x="116" y="26"/>
                </a:moveTo>
                <a:lnTo>
                  <a:pt x="114" y="36"/>
                </a:lnTo>
                <a:lnTo>
                  <a:pt x="112" y="46"/>
                </a:lnTo>
                <a:lnTo>
                  <a:pt x="104" y="40"/>
                </a:lnTo>
                <a:lnTo>
                  <a:pt x="96" y="36"/>
                </a:lnTo>
                <a:lnTo>
                  <a:pt x="106" y="30"/>
                </a:lnTo>
                <a:lnTo>
                  <a:pt x="116" y="26"/>
                </a:lnTo>
                <a:close/>
                <a:moveTo>
                  <a:pt x="118" y="7"/>
                </a:moveTo>
                <a:lnTo>
                  <a:pt x="110" y="9"/>
                </a:lnTo>
                <a:lnTo>
                  <a:pt x="106" y="13"/>
                </a:lnTo>
                <a:lnTo>
                  <a:pt x="102" y="17"/>
                </a:lnTo>
                <a:lnTo>
                  <a:pt x="104" y="24"/>
                </a:lnTo>
                <a:lnTo>
                  <a:pt x="100" y="21"/>
                </a:lnTo>
                <a:lnTo>
                  <a:pt x="96" y="17"/>
                </a:lnTo>
                <a:lnTo>
                  <a:pt x="93" y="19"/>
                </a:lnTo>
                <a:lnTo>
                  <a:pt x="91" y="21"/>
                </a:lnTo>
                <a:lnTo>
                  <a:pt x="85" y="17"/>
                </a:lnTo>
                <a:lnTo>
                  <a:pt x="79" y="13"/>
                </a:lnTo>
                <a:lnTo>
                  <a:pt x="98" y="9"/>
                </a:lnTo>
                <a:lnTo>
                  <a:pt x="118" y="7"/>
                </a:lnTo>
                <a:close/>
                <a:moveTo>
                  <a:pt x="175" y="15"/>
                </a:moveTo>
                <a:lnTo>
                  <a:pt x="156" y="7"/>
                </a:lnTo>
                <a:lnTo>
                  <a:pt x="137" y="1"/>
                </a:lnTo>
                <a:lnTo>
                  <a:pt x="118" y="0"/>
                </a:lnTo>
                <a:lnTo>
                  <a:pt x="98" y="0"/>
                </a:lnTo>
                <a:lnTo>
                  <a:pt x="79" y="5"/>
                </a:lnTo>
                <a:lnTo>
                  <a:pt x="60" y="13"/>
                </a:lnTo>
                <a:lnTo>
                  <a:pt x="45" y="23"/>
                </a:lnTo>
                <a:lnTo>
                  <a:pt x="29" y="36"/>
                </a:lnTo>
                <a:lnTo>
                  <a:pt x="20" y="49"/>
                </a:lnTo>
                <a:lnTo>
                  <a:pt x="12" y="63"/>
                </a:lnTo>
                <a:lnTo>
                  <a:pt x="4" y="78"/>
                </a:lnTo>
                <a:lnTo>
                  <a:pt x="0" y="94"/>
                </a:lnTo>
                <a:lnTo>
                  <a:pt x="0" y="109"/>
                </a:lnTo>
                <a:lnTo>
                  <a:pt x="0" y="124"/>
                </a:lnTo>
                <a:lnTo>
                  <a:pt x="2" y="140"/>
                </a:lnTo>
                <a:lnTo>
                  <a:pt x="8" y="155"/>
                </a:lnTo>
                <a:lnTo>
                  <a:pt x="16" y="170"/>
                </a:lnTo>
                <a:lnTo>
                  <a:pt x="27" y="186"/>
                </a:lnTo>
                <a:lnTo>
                  <a:pt x="39" y="197"/>
                </a:lnTo>
                <a:lnTo>
                  <a:pt x="52" y="207"/>
                </a:lnTo>
                <a:lnTo>
                  <a:pt x="48" y="211"/>
                </a:lnTo>
                <a:lnTo>
                  <a:pt x="45" y="215"/>
                </a:lnTo>
                <a:lnTo>
                  <a:pt x="56" y="234"/>
                </a:lnTo>
                <a:lnTo>
                  <a:pt x="68" y="251"/>
                </a:lnTo>
                <a:lnTo>
                  <a:pt x="81" y="268"/>
                </a:lnTo>
                <a:lnTo>
                  <a:pt x="94" y="288"/>
                </a:lnTo>
                <a:lnTo>
                  <a:pt x="94" y="309"/>
                </a:lnTo>
                <a:lnTo>
                  <a:pt x="93" y="330"/>
                </a:lnTo>
                <a:lnTo>
                  <a:pt x="87" y="347"/>
                </a:lnTo>
                <a:lnTo>
                  <a:pt x="81" y="366"/>
                </a:lnTo>
                <a:lnTo>
                  <a:pt x="73" y="385"/>
                </a:lnTo>
                <a:lnTo>
                  <a:pt x="69" y="405"/>
                </a:lnTo>
                <a:lnTo>
                  <a:pt x="69" y="407"/>
                </a:lnTo>
                <a:lnTo>
                  <a:pt x="69" y="409"/>
                </a:lnTo>
                <a:lnTo>
                  <a:pt x="73" y="410"/>
                </a:lnTo>
                <a:lnTo>
                  <a:pt x="75" y="412"/>
                </a:lnTo>
                <a:lnTo>
                  <a:pt x="81" y="410"/>
                </a:lnTo>
                <a:lnTo>
                  <a:pt x="85" y="407"/>
                </a:lnTo>
                <a:lnTo>
                  <a:pt x="93" y="393"/>
                </a:lnTo>
                <a:lnTo>
                  <a:pt x="98" y="378"/>
                </a:lnTo>
                <a:lnTo>
                  <a:pt x="106" y="362"/>
                </a:lnTo>
                <a:lnTo>
                  <a:pt x="112" y="347"/>
                </a:lnTo>
                <a:lnTo>
                  <a:pt x="116" y="347"/>
                </a:lnTo>
                <a:lnTo>
                  <a:pt x="121" y="347"/>
                </a:lnTo>
                <a:lnTo>
                  <a:pt x="127" y="362"/>
                </a:lnTo>
                <a:lnTo>
                  <a:pt x="133" y="378"/>
                </a:lnTo>
                <a:lnTo>
                  <a:pt x="139" y="391"/>
                </a:lnTo>
                <a:lnTo>
                  <a:pt x="146" y="407"/>
                </a:lnTo>
                <a:lnTo>
                  <a:pt x="148" y="410"/>
                </a:lnTo>
                <a:lnTo>
                  <a:pt x="152" y="410"/>
                </a:lnTo>
                <a:lnTo>
                  <a:pt x="156" y="412"/>
                </a:lnTo>
                <a:lnTo>
                  <a:pt x="162" y="412"/>
                </a:lnTo>
                <a:lnTo>
                  <a:pt x="164" y="405"/>
                </a:lnTo>
                <a:lnTo>
                  <a:pt x="164" y="397"/>
                </a:lnTo>
                <a:lnTo>
                  <a:pt x="152" y="370"/>
                </a:lnTo>
                <a:lnTo>
                  <a:pt x="141" y="341"/>
                </a:lnTo>
                <a:lnTo>
                  <a:pt x="137" y="328"/>
                </a:lnTo>
                <a:lnTo>
                  <a:pt x="137" y="314"/>
                </a:lnTo>
                <a:lnTo>
                  <a:pt x="137" y="301"/>
                </a:lnTo>
                <a:lnTo>
                  <a:pt x="137" y="288"/>
                </a:lnTo>
                <a:lnTo>
                  <a:pt x="148" y="270"/>
                </a:lnTo>
                <a:lnTo>
                  <a:pt x="160" y="255"/>
                </a:lnTo>
                <a:lnTo>
                  <a:pt x="169" y="238"/>
                </a:lnTo>
                <a:lnTo>
                  <a:pt x="181" y="220"/>
                </a:lnTo>
                <a:lnTo>
                  <a:pt x="183" y="217"/>
                </a:lnTo>
                <a:lnTo>
                  <a:pt x="183" y="213"/>
                </a:lnTo>
                <a:lnTo>
                  <a:pt x="181" y="209"/>
                </a:lnTo>
                <a:lnTo>
                  <a:pt x="179" y="205"/>
                </a:lnTo>
                <a:lnTo>
                  <a:pt x="189" y="199"/>
                </a:lnTo>
                <a:lnTo>
                  <a:pt x="196" y="192"/>
                </a:lnTo>
                <a:lnTo>
                  <a:pt x="204" y="184"/>
                </a:lnTo>
                <a:lnTo>
                  <a:pt x="210" y="176"/>
                </a:lnTo>
                <a:lnTo>
                  <a:pt x="215" y="167"/>
                </a:lnTo>
                <a:lnTo>
                  <a:pt x="221" y="157"/>
                </a:lnTo>
                <a:lnTo>
                  <a:pt x="225" y="147"/>
                </a:lnTo>
                <a:lnTo>
                  <a:pt x="227" y="136"/>
                </a:lnTo>
                <a:lnTo>
                  <a:pt x="229" y="119"/>
                </a:lnTo>
                <a:lnTo>
                  <a:pt x="229" y="101"/>
                </a:lnTo>
                <a:lnTo>
                  <a:pt x="225" y="84"/>
                </a:lnTo>
                <a:lnTo>
                  <a:pt x="219" y="67"/>
                </a:lnTo>
                <a:lnTo>
                  <a:pt x="212" y="51"/>
                </a:lnTo>
                <a:lnTo>
                  <a:pt x="202" y="38"/>
                </a:lnTo>
                <a:lnTo>
                  <a:pt x="189" y="24"/>
                </a:lnTo>
                <a:lnTo>
                  <a:pt x="175" y="15"/>
                </a:lnTo>
                <a:close/>
                <a:moveTo>
                  <a:pt x="98" y="97"/>
                </a:moveTo>
                <a:lnTo>
                  <a:pt x="108" y="101"/>
                </a:lnTo>
                <a:lnTo>
                  <a:pt x="118" y="105"/>
                </a:lnTo>
                <a:lnTo>
                  <a:pt x="121" y="107"/>
                </a:lnTo>
                <a:lnTo>
                  <a:pt x="125" y="109"/>
                </a:lnTo>
                <a:lnTo>
                  <a:pt x="127" y="109"/>
                </a:lnTo>
                <a:lnTo>
                  <a:pt x="131" y="105"/>
                </a:lnTo>
                <a:lnTo>
                  <a:pt x="125" y="103"/>
                </a:lnTo>
                <a:lnTo>
                  <a:pt x="119" y="103"/>
                </a:lnTo>
                <a:lnTo>
                  <a:pt x="110" y="97"/>
                </a:lnTo>
                <a:lnTo>
                  <a:pt x="98" y="97"/>
                </a:lnTo>
                <a:close/>
                <a:moveTo>
                  <a:pt x="114" y="261"/>
                </a:moveTo>
                <a:lnTo>
                  <a:pt x="118" y="263"/>
                </a:lnTo>
                <a:lnTo>
                  <a:pt x="121" y="261"/>
                </a:lnTo>
                <a:lnTo>
                  <a:pt x="125" y="259"/>
                </a:lnTo>
                <a:lnTo>
                  <a:pt x="127" y="257"/>
                </a:lnTo>
                <a:lnTo>
                  <a:pt x="131" y="255"/>
                </a:lnTo>
                <a:lnTo>
                  <a:pt x="133" y="251"/>
                </a:lnTo>
                <a:lnTo>
                  <a:pt x="133" y="247"/>
                </a:lnTo>
                <a:lnTo>
                  <a:pt x="133" y="241"/>
                </a:lnTo>
                <a:lnTo>
                  <a:pt x="133" y="238"/>
                </a:lnTo>
                <a:lnTo>
                  <a:pt x="131" y="236"/>
                </a:lnTo>
                <a:lnTo>
                  <a:pt x="127" y="232"/>
                </a:lnTo>
                <a:lnTo>
                  <a:pt x="125" y="230"/>
                </a:lnTo>
                <a:lnTo>
                  <a:pt x="118" y="228"/>
                </a:lnTo>
                <a:lnTo>
                  <a:pt x="110" y="228"/>
                </a:lnTo>
                <a:lnTo>
                  <a:pt x="104" y="232"/>
                </a:lnTo>
                <a:lnTo>
                  <a:pt x="100" y="236"/>
                </a:lnTo>
                <a:lnTo>
                  <a:pt x="100" y="241"/>
                </a:lnTo>
                <a:lnTo>
                  <a:pt x="98" y="245"/>
                </a:lnTo>
                <a:lnTo>
                  <a:pt x="100" y="251"/>
                </a:lnTo>
                <a:lnTo>
                  <a:pt x="104" y="257"/>
                </a:lnTo>
                <a:lnTo>
                  <a:pt x="108" y="259"/>
                </a:lnTo>
                <a:lnTo>
                  <a:pt x="114" y="261"/>
                </a:lnTo>
                <a:close/>
              </a:path>
            </a:pathLst>
          </a:custGeom>
          <a:solidFill>
            <a:schemeClr val="accent6">
              <a:lumMod val="75000"/>
            </a:schemeClr>
          </a:solidFill>
          <a:ln w="9525">
            <a:noFill/>
            <a:round/>
            <a:headEnd/>
            <a:tailEnd/>
          </a:ln>
        </p:spPr>
        <p:txBody>
          <a:bodyPr vert="horz" wrap="square" lIns="86646" tIns="43323" rIns="86646" bIns="43323" numCol="1" anchor="t" anchorCtr="0" compatLnSpc="1">
            <a:prstTxWarp prst="textNoShape">
              <a:avLst/>
            </a:prstTxWarp>
          </a:bodyPr>
          <a:lstStyle/>
          <a:p>
            <a:endParaRPr lang="en-ZA" sz="1706"/>
          </a:p>
        </p:txBody>
      </p:sp>
      <p:grpSp>
        <p:nvGrpSpPr>
          <p:cNvPr id="39" name="Group 38"/>
          <p:cNvGrpSpPr/>
          <p:nvPr/>
        </p:nvGrpSpPr>
        <p:grpSpPr>
          <a:xfrm>
            <a:off x="2085390" y="1298950"/>
            <a:ext cx="487283" cy="1023624"/>
            <a:chOff x="5762625" y="1084661"/>
            <a:chExt cx="352425" cy="740330"/>
          </a:xfrm>
          <a:solidFill>
            <a:schemeClr val="accent6">
              <a:lumMod val="75000"/>
            </a:schemeClr>
          </a:solidFill>
        </p:grpSpPr>
        <p:sp>
          <p:nvSpPr>
            <p:cNvPr id="40" name="Freeform 39"/>
            <p:cNvSpPr>
              <a:spLocks/>
            </p:cNvSpPr>
            <p:nvPr/>
          </p:nvSpPr>
          <p:spPr bwMode="auto">
            <a:xfrm>
              <a:off x="5814661" y="1217116"/>
              <a:ext cx="243623" cy="111168"/>
            </a:xfrm>
            <a:custGeom>
              <a:avLst/>
              <a:gdLst/>
              <a:ahLst/>
              <a:cxnLst>
                <a:cxn ang="0">
                  <a:pos x="18" y="34"/>
                </a:cxn>
                <a:cxn ang="0">
                  <a:pos x="22" y="34"/>
                </a:cxn>
                <a:cxn ang="0">
                  <a:pos x="22" y="43"/>
                </a:cxn>
                <a:cxn ang="0">
                  <a:pos x="72" y="43"/>
                </a:cxn>
                <a:cxn ang="0">
                  <a:pos x="72" y="34"/>
                </a:cxn>
                <a:cxn ang="0">
                  <a:pos x="76" y="34"/>
                </a:cxn>
                <a:cxn ang="0">
                  <a:pos x="76" y="43"/>
                </a:cxn>
                <a:cxn ang="0">
                  <a:pos x="94" y="43"/>
                </a:cxn>
                <a:cxn ang="0">
                  <a:pos x="94" y="22"/>
                </a:cxn>
                <a:cxn ang="0">
                  <a:pos x="70" y="0"/>
                </a:cxn>
                <a:cxn ang="0">
                  <a:pos x="24" y="0"/>
                </a:cxn>
                <a:cxn ang="0">
                  <a:pos x="0" y="22"/>
                </a:cxn>
                <a:cxn ang="0">
                  <a:pos x="0" y="43"/>
                </a:cxn>
                <a:cxn ang="0">
                  <a:pos x="18" y="43"/>
                </a:cxn>
                <a:cxn ang="0">
                  <a:pos x="18" y="34"/>
                </a:cxn>
              </a:cxnLst>
              <a:rect l="0" t="0" r="r" b="b"/>
              <a:pathLst>
                <a:path w="94" h="43">
                  <a:moveTo>
                    <a:pt x="18" y="34"/>
                  </a:moveTo>
                  <a:cubicBezTo>
                    <a:pt x="22" y="34"/>
                    <a:pt x="22" y="34"/>
                    <a:pt x="22" y="34"/>
                  </a:cubicBezTo>
                  <a:cubicBezTo>
                    <a:pt x="22" y="43"/>
                    <a:pt x="22" y="43"/>
                    <a:pt x="22" y="43"/>
                  </a:cubicBezTo>
                  <a:cubicBezTo>
                    <a:pt x="72" y="43"/>
                    <a:pt x="72" y="43"/>
                    <a:pt x="72" y="43"/>
                  </a:cubicBezTo>
                  <a:cubicBezTo>
                    <a:pt x="72" y="34"/>
                    <a:pt x="72" y="34"/>
                    <a:pt x="72" y="34"/>
                  </a:cubicBezTo>
                  <a:cubicBezTo>
                    <a:pt x="76" y="34"/>
                    <a:pt x="76" y="34"/>
                    <a:pt x="76" y="34"/>
                  </a:cubicBezTo>
                  <a:cubicBezTo>
                    <a:pt x="76" y="43"/>
                    <a:pt x="76" y="43"/>
                    <a:pt x="76" y="43"/>
                  </a:cubicBezTo>
                  <a:cubicBezTo>
                    <a:pt x="94" y="43"/>
                    <a:pt x="94" y="43"/>
                    <a:pt x="94" y="43"/>
                  </a:cubicBezTo>
                  <a:cubicBezTo>
                    <a:pt x="94" y="22"/>
                    <a:pt x="94" y="22"/>
                    <a:pt x="94" y="22"/>
                  </a:cubicBezTo>
                  <a:cubicBezTo>
                    <a:pt x="94" y="8"/>
                    <a:pt x="86" y="0"/>
                    <a:pt x="70" y="0"/>
                  </a:cubicBezTo>
                  <a:cubicBezTo>
                    <a:pt x="24" y="0"/>
                    <a:pt x="24" y="0"/>
                    <a:pt x="24" y="0"/>
                  </a:cubicBezTo>
                  <a:cubicBezTo>
                    <a:pt x="8" y="0"/>
                    <a:pt x="0" y="8"/>
                    <a:pt x="0" y="22"/>
                  </a:cubicBezTo>
                  <a:cubicBezTo>
                    <a:pt x="0" y="43"/>
                    <a:pt x="0" y="43"/>
                    <a:pt x="0" y="43"/>
                  </a:cubicBezTo>
                  <a:cubicBezTo>
                    <a:pt x="18" y="43"/>
                    <a:pt x="18" y="43"/>
                    <a:pt x="18" y="43"/>
                  </a:cubicBezTo>
                  <a:lnTo>
                    <a:pt x="18" y="34"/>
                  </a:lnTo>
                  <a:close/>
                </a:path>
              </a:pathLst>
            </a:custGeom>
            <a:grpFill/>
            <a:ln w="9525">
              <a:noFill/>
              <a:round/>
              <a:headEnd/>
              <a:tailEnd/>
            </a:ln>
          </p:spPr>
          <p:txBody>
            <a:bodyPr/>
            <a:lstStyle/>
            <a:p>
              <a:pPr>
                <a:defRPr/>
              </a:pPr>
              <a:endParaRPr lang="en-US" sz="1706"/>
            </a:p>
          </p:txBody>
        </p:sp>
        <p:sp>
          <p:nvSpPr>
            <p:cNvPr id="41" name="Freeform 40"/>
            <p:cNvSpPr>
              <a:spLocks/>
            </p:cNvSpPr>
            <p:nvPr/>
          </p:nvSpPr>
          <p:spPr bwMode="auto">
            <a:xfrm>
              <a:off x="5884436" y="1084661"/>
              <a:ext cx="100524" cy="126542"/>
            </a:xfrm>
            <a:custGeom>
              <a:avLst/>
              <a:gdLst/>
              <a:ahLst/>
              <a:cxnLst>
                <a:cxn ang="0">
                  <a:pos x="20" y="49"/>
                </a:cxn>
                <a:cxn ang="0">
                  <a:pos x="34" y="41"/>
                </a:cxn>
                <a:cxn ang="0">
                  <a:pos x="39" y="24"/>
                </a:cxn>
                <a:cxn ang="0">
                  <a:pos x="34" y="7"/>
                </a:cxn>
                <a:cxn ang="0">
                  <a:pos x="20" y="0"/>
                </a:cxn>
                <a:cxn ang="0">
                  <a:pos x="6" y="7"/>
                </a:cxn>
                <a:cxn ang="0">
                  <a:pos x="0" y="24"/>
                </a:cxn>
                <a:cxn ang="0">
                  <a:pos x="6" y="41"/>
                </a:cxn>
                <a:cxn ang="0">
                  <a:pos x="20" y="49"/>
                </a:cxn>
              </a:cxnLst>
              <a:rect l="0" t="0" r="r" b="b"/>
              <a:pathLst>
                <a:path w="39" h="49">
                  <a:moveTo>
                    <a:pt x="20" y="49"/>
                  </a:moveTo>
                  <a:cubicBezTo>
                    <a:pt x="25" y="49"/>
                    <a:pt x="30" y="46"/>
                    <a:pt x="34" y="41"/>
                  </a:cubicBezTo>
                  <a:cubicBezTo>
                    <a:pt x="37" y="36"/>
                    <a:pt x="39" y="30"/>
                    <a:pt x="39" y="24"/>
                  </a:cubicBezTo>
                  <a:cubicBezTo>
                    <a:pt x="39" y="17"/>
                    <a:pt x="37" y="12"/>
                    <a:pt x="34" y="7"/>
                  </a:cubicBezTo>
                  <a:cubicBezTo>
                    <a:pt x="30" y="3"/>
                    <a:pt x="25" y="0"/>
                    <a:pt x="20" y="0"/>
                  </a:cubicBezTo>
                  <a:cubicBezTo>
                    <a:pt x="14" y="0"/>
                    <a:pt x="10" y="3"/>
                    <a:pt x="6" y="7"/>
                  </a:cubicBezTo>
                  <a:cubicBezTo>
                    <a:pt x="2" y="12"/>
                    <a:pt x="0" y="17"/>
                    <a:pt x="0" y="24"/>
                  </a:cubicBezTo>
                  <a:cubicBezTo>
                    <a:pt x="0" y="30"/>
                    <a:pt x="2" y="36"/>
                    <a:pt x="6" y="41"/>
                  </a:cubicBezTo>
                  <a:cubicBezTo>
                    <a:pt x="10" y="46"/>
                    <a:pt x="14" y="49"/>
                    <a:pt x="20" y="49"/>
                  </a:cubicBezTo>
                  <a:close/>
                </a:path>
              </a:pathLst>
            </a:custGeom>
            <a:grpFill/>
            <a:ln w="9525">
              <a:noFill/>
              <a:round/>
              <a:headEnd/>
              <a:tailEnd/>
            </a:ln>
          </p:spPr>
          <p:txBody>
            <a:bodyPr/>
            <a:lstStyle/>
            <a:p>
              <a:pPr>
                <a:defRPr/>
              </a:pPr>
              <a:endParaRPr lang="en-US" sz="1706"/>
            </a:p>
          </p:txBody>
        </p:sp>
        <p:sp>
          <p:nvSpPr>
            <p:cNvPr id="42" name="Freeform 41"/>
            <p:cNvSpPr>
              <a:spLocks/>
            </p:cNvSpPr>
            <p:nvPr/>
          </p:nvSpPr>
          <p:spPr bwMode="auto">
            <a:xfrm>
              <a:off x="5871427" y="1537610"/>
              <a:ext cx="56766" cy="287381"/>
            </a:xfrm>
            <a:custGeom>
              <a:avLst/>
              <a:gdLst/>
              <a:ahLst/>
              <a:cxnLst>
                <a:cxn ang="0">
                  <a:pos x="0" y="99"/>
                </a:cxn>
                <a:cxn ang="0">
                  <a:pos x="11" y="111"/>
                </a:cxn>
                <a:cxn ang="0">
                  <a:pos x="22" y="99"/>
                </a:cxn>
                <a:cxn ang="0">
                  <a:pos x="22" y="0"/>
                </a:cxn>
                <a:cxn ang="0">
                  <a:pos x="0" y="0"/>
                </a:cxn>
                <a:cxn ang="0">
                  <a:pos x="0" y="99"/>
                </a:cxn>
              </a:cxnLst>
              <a:rect l="0" t="0" r="r" b="b"/>
              <a:pathLst>
                <a:path w="22" h="111">
                  <a:moveTo>
                    <a:pt x="0" y="99"/>
                  </a:moveTo>
                  <a:cubicBezTo>
                    <a:pt x="0" y="107"/>
                    <a:pt x="4" y="111"/>
                    <a:pt x="11" y="111"/>
                  </a:cubicBezTo>
                  <a:cubicBezTo>
                    <a:pt x="18" y="111"/>
                    <a:pt x="22" y="107"/>
                    <a:pt x="22" y="99"/>
                  </a:cubicBezTo>
                  <a:cubicBezTo>
                    <a:pt x="22" y="0"/>
                    <a:pt x="22" y="0"/>
                    <a:pt x="22" y="0"/>
                  </a:cubicBezTo>
                  <a:cubicBezTo>
                    <a:pt x="0" y="0"/>
                    <a:pt x="0" y="0"/>
                    <a:pt x="0" y="0"/>
                  </a:cubicBezTo>
                  <a:lnTo>
                    <a:pt x="0" y="99"/>
                  </a:lnTo>
                  <a:close/>
                </a:path>
              </a:pathLst>
            </a:custGeom>
            <a:grpFill/>
            <a:ln w="9525">
              <a:noFill/>
              <a:round/>
              <a:headEnd/>
              <a:tailEnd/>
            </a:ln>
          </p:spPr>
          <p:txBody>
            <a:bodyPr/>
            <a:lstStyle/>
            <a:p>
              <a:pPr>
                <a:defRPr/>
              </a:pPr>
              <a:endParaRPr lang="en-US" sz="1706"/>
            </a:p>
          </p:txBody>
        </p:sp>
        <p:sp>
          <p:nvSpPr>
            <p:cNvPr id="43" name="Freeform 42"/>
            <p:cNvSpPr>
              <a:spLocks/>
            </p:cNvSpPr>
            <p:nvPr/>
          </p:nvSpPr>
          <p:spPr bwMode="auto">
            <a:xfrm>
              <a:off x="5943568" y="1537610"/>
              <a:ext cx="56766" cy="287381"/>
            </a:xfrm>
            <a:custGeom>
              <a:avLst/>
              <a:gdLst/>
              <a:ahLst/>
              <a:cxnLst>
                <a:cxn ang="0">
                  <a:pos x="0" y="99"/>
                </a:cxn>
                <a:cxn ang="0">
                  <a:pos x="11" y="111"/>
                </a:cxn>
                <a:cxn ang="0">
                  <a:pos x="22" y="99"/>
                </a:cxn>
                <a:cxn ang="0">
                  <a:pos x="22" y="0"/>
                </a:cxn>
                <a:cxn ang="0">
                  <a:pos x="0" y="0"/>
                </a:cxn>
                <a:cxn ang="0">
                  <a:pos x="0" y="99"/>
                </a:cxn>
              </a:cxnLst>
              <a:rect l="0" t="0" r="r" b="b"/>
              <a:pathLst>
                <a:path w="22" h="111">
                  <a:moveTo>
                    <a:pt x="0" y="99"/>
                  </a:moveTo>
                  <a:cubicBezTo>
                    <a:pt x="0" y="107"/>
                    <a:pt x="4" y="111"/>
                    <a:pt x="11" y="111"/>
                  </a:cubicBezTo>
                  <a:cubicBezTo>
                    <a:pt x="18" y="111"/>
                    <a:pt x="22" y="107"/>
                    <a:pt x="22" y="99"/>
                  </a:cubicBezTo>
                  <a:cubicBezTo>
                    <a:pt x="22" y="0"/>
                    <a:pt x="22" y="0"/>
                    <a:pt x="22" y="0"/>
                  </a:cubicBezTo>
                  <a:cubicBezTo>
                    <a:pt x="0" y="0"/>
                    <a:pt x="0" y="0"/>
                    <a:pt x="0" y="0"/>
                  </a:cubicBezTo>
                  <a:lnTo>
                    <a:pt x="0" y="99"/>
                  </a:lnTo>
                  <a:close/>
                </a:path>
              </a:pathLst>
            </a:custGeom>
            <a:grpFill/>
            <a:ln w="9525">
              <a:noFill/>
              <a:round/>
              <a:headEnd/>
              <a:tailEnd/>
            </a:ln>
          </p:spPr>
          <p:txBody>
            <a:bodyPr/>
            <a:lstStyle/>
            <a:p>
              <a:pPr>
                <a:defRPr/>
              </a:pPr>
              <a:endParaRPr lang="en-US" sz="1706"/>
            </a:p>
          </p:txBody>
        </p:sp>
        <p:sp>
          <p:nvSpPr>
            <p:cNvPr id="44" name="Freeform 43"/>
            <p:cNvSpPr>
              <a:spLocks/>
            </p:cNvSpPr>
            <p:nvPr/>
          </p:nvSpPr>
          <p:spPr bwMode="auto">
            <a:xfrm>
              <a:off x="6065379" y="1408703"/>
              <a:ext cx="49671" cy="46123"/>
            </a:xfrm>
            <a:custGeom>
              <a:avLst/>
              <a:gdLst/>
              <a:ahLst/>
              <a:cxnLst>
                <a:cxn ang="0">
                  <a:pos x="16" y="15"/>
                </a:cxn>
                <a:cxn ang="0">
                  <a:pos x="17" y="14"/>
                </a:cxn>
                <a:cxn ang="0">
                  <a:pos x="17" y="14"/>
                </a:cxn>
                <a:cxn ang="0">
                  <a:pos x="18" y="13"/>
                </a:cxn>
                <a:cxn ang="0">
                  <a:pos x="18" y="12"/>
                </a:cxn>
                <a:cxn ang="0">
                  <a:pos x="18" y="11"/>
                </a:cxn>
                <a:cxn ang="0">
                  <a:pos x="19" y="9"/>
                </a:cxn>
                <a:cxn ang="0">
                  <a:pos x="18" y="7"/>
                </a:cxn>
                <a:cxn ang="0">
                  <a:pos x="18" y="6"/>
                </a:cxn>
                <a:cxn ang="0">
                  <a:pos x="18" y="5"/>
                </a:cxn>
                <a:cxn ang="0">
                  <a:pos x="17" y="4"/>
                </a:cxn>
                <a:cxn ang="0">
                  <a:pos x="17" y="4"/>
                </a:cxn>
                <a:cxn ang="0">
                  <a:pos x="16" y="3"/>
                </a:cxn>
                <a:cxn ang="0">
                  <a:pos x="16" y="2"/>
                </a:cxn>
                <a:cxn ang="0">
                  <a:pos x="9" y="0"/>
                </a:cxn>
                <a:cxn ang="0">
                  <a:pos x="0" y="9"/>
                </a:cxn>
                <a:cxn ang="0">
                  <a:pos x="9" y="18"/>
                </a:cxn>
                <a:cxn ang="0">
                  <a:pos x="16" y="16"/>
                </a:cxn>
                <a:cxn ang="0">
                  <a:pos x="16" y="15"/>
                </a:cxn>
              </a:cxnLst>
              <a:rect l="0" t="0" r="r" b="b"/>
              <a:pathLst>
                <a:path w="19" h="18">
                  <a:moveTo>
                    <a:pt x="16" y="15"/>
                  </a:moveTo>
                  <a:cubicBezTo>
                    <a:pt x="17" y="15"/>
                    <a:pt x="17" y="15"/>
                    <a:pt x="17" y="14"/>
                  </a:cubicBezTo>
                  <a:cubicBezTo>
                    <a:pt x="17" y="14"/>
                    <a:pt x="17" y="14"/>
                    <a:pt x="17" y="14"/>
                  </a:cubicBezTo>
                  <a:cubicBezTo>
                    <a:pt x="18" y="13"/>
                    <a:pt x="18" y="13"/>
                    <a:pt x="18" y="13"/>
                  </a:cubicBezTo>
                  <a:cubicBezTo>
                    <a:pt x="18" y="12"/>
                    <a:pt x="18" y="12"/>
                    <a:pt x="18" y="12"/>
                  </a:cubicBezTo>
                  <a:cubicBezTo>
                    <a:pt x="18" y="11"/>
                    <a:pt x="18" y="11"/>
                    <a:pt x="18" y="11"/>
                  </a:cubicBezTo>
                  <a:cubicBezTo>
                    <a:pt x="19" y="10"/>
                    <a:pt x="19" y="10"/>
                    <a:pt x="19" y="9"/>
                  </a:cubicBezTo>
                  <a:cubicBezTo>
                    <a:pt x="19" y="8"/>
                    <a:pt x="19" y="8"/>
                    <a:pt x="18" y="7"/>
                  </a:cubicBezTo>
                  <a:cubicBezTo>
                    <a:pt x="18" y="7"/>
                    <a:pt x="18" y="7"/>
                    <a:pt x="18" y="6"/>
                  </a:cubicBezTo>
                  <a:cubicBezTo>
                    <a:pt x="18" y="6"/>
                    <a:pt x="18" y="6"/>
                    <a:pt x="18" y="5"/>
                  </a:cubicBezTo>
                  <a:cubicBezTo>
                    <a:pt x="18" y="5"/>
                    <a:pt x="18" y="5"/>
                    <a:pt x="17" y="4"/>
                  </a:cubicBezTo>
                  <a:cubicBezTo>
                    <a:pt x="17" y="4"/>
                    <a:pt x="17" y="4"/>
                    <a:pt x="17" y="4"/>
                  </a:cubicBezTo>
                  <a:cubicBezTo>
                    <a:pt x="17" y="3"/>
                    <a:pt x="17" y="3"/>
                    <a:pt x="16" y="3"/>
                  </a:cubicBezTo>
                  <a:cubicBezTo>
                    <a:pt x="16" y="3"/>
                    <a:pt x="16" y="3"/>
                    <a:pt x="16" y="2"/>
                  </a:cubicBezTo>
                  <a:cubicBezTo>
                    <a:pt x="14" y="1"/>
                    <a:pt x="12" y="0"/>
                    <a:pt x="9" y="0"/>
                  </a:cubicBezTo>
                  <a:cubicBezTo>
                    <a:pt x="4" y="0"/>
                    <a:pt x="0" y="4"/>
                    <a:pt x="0" y="9"/>
                  </a:cubicBezTo>
                  <a:cubicBezTo>
                    <a:pt x="0" y="14"/>
                    <a:pt x="4" y="18"/>
                    <a:pt x="9" y="18"/>
                  </a:cubicBezTo>
                  <a:cubicBezTo>
                    <a:pt x="12" y="18"/>
                    <a:pt x="14" y="17"/>
                    <a:pt x="16" y="16"/>
                  </a:cubicBezTo>
                  <a:cubicBezTo>
                    <a:pt x="16" y="16"/>
                    <a:pt x="16" y="15"/>
                    <a:pt x="16" y="15"/>
                  </a:cubicBezTo>
                  <a:close/>
                </a:path>
              </a:pathLst>
            </a:custGeom>
            <a:grpFill/>
            <a:ln w="9525">
              <a:noFill/>
              <a:round/>
              <a:headEnd/>
              <a:tailEnd/>
            </a:ln>
          </p:spPr>
          <p:txBody>
            <a:bodyPr/>
            <a:lstStyle/>
            <a:p>
              <a:pPr>
                <a:defRPr/>
              </a:pPr>
              <a:endParaRPr lang="en-US" sz="1706"/>
            </a:p>
          </p:txBody>
        </p:sp>
        <p:sp>
          <p:nvSpPr>
            <p:cNvPr id="45" name="Freeform 44"/>
            <p:cNvSpPr>
              <a:spLocks/>
            </p:cNvSpPr>
            <p:nvPr/>
          </p:nvSpPr>
          <p:spPr bwMode="auto">
            <a:xfrm>
              <a:off x="5762625" y="1408703"/>
              <a:ext cx="49671" cy="46123"/>
            </a:xfrm>
            <a:custGeom>
              <a:avLst/>
              <a:gdLst/>
              <a:ahLst/>
              <a:cxnLst>
                <a:cxn ang="0">
                  <a:pos x="0" y="12"/>
                </a:cxn>
                <a:cxn ang="0">
                  <a:pos x="1" y="13"/>
                </a:cxn>
                <a:cxn ang="0">
                  <a:pos x="1" y="14"/>
                </a:cxn>
                <a:cxn ang="0">
                  <a:pos x="2" y="15"/>
                </a:cxn>
                <a:cxn ang="0">
                  <a:pos x="2" y="15"/>
                </a:cxn>
                <a:cxn ang="0">
                  <a:pos x="8" y="18"/>
                </a:cxn>
                <a:cxn ang="0">
                  <a:pos x="9" y="18"/>
                </a:cxn>
                <a:cxn ang="0">
                  <a:pos x="19" y="9"/>
                </a:cxn>
                <a:cxn ang="0">
                  <a:pos x="9" y="0"/>
                </a:cxn>
                <a:cxn ang="0">
                  <a:pos x="8" y="0"/>
                </a:cxn>
                <a:cxn ang="0">
                  <a:pos x="6" y="0"/>
                </a:cxn>
                <a:cxn ang="0">
                  <a:pos x="6" y="0"/>
                </a:cxn>
                <a:cxn ang="0">
                  <a:pos x="6" y="0"/>
                </a:cxn>
                <a:cxn ang="0">
                  <a:pos x="2" y="3"/>
                </a:cxn>
                <a:cxn ang="0">
                  <a:pos x="2" y="3"/>
                </a:cxn>
                <a:cxn ang="0">
                  <a:pos x="1" y="4"/>
                </a:cxn>
                <a:cxn ang="0">
                  <a:pos x="1" y="5"/>
                </a:cxn>
                <a:cxn ang="0">
                  <a:pos x="0" y="6"/>
                </a:cxn>
                <a:cxn ang="0">
                  <a:pos x="0" y="7"/>
                </a:cxn>
                <a:cxn ang="0">
                  <a:pos x="0" y="7"/>
                </a:cxn>
                <a:cxn ang="0">
                  <a:pos x="0" y="9"/>
                </a:cxn>
                <a:cxn ang="0">
                  <a:pos x="0" y="11"/>
                </a:cxn>
                <a:cxn ang="0">
                  <a:pos x="0" y="11"/>
                </a:cxn>
                <a:cxn ang="0">
                  <a:pos x="0" y="12"/>
                </a:cxn>
              </a:cxnLst>
              <a:rect l="0" t="0" r="r" b="b"/>
              <a:pathLst>
                <a:path w="19" h="18">
                  <a:moveTo>
                    <a:pt x="0" y="12"/>
                  </a:moveTo>
                  <a:cubicBezTo>
                    <a:pt x="0" y="13"/>
                    <a:pt x="1" y="13"/>
                    <a:pt x="1" y="13"/>
                  </a:cubicBezTo>
                  <a:cubicBezTo>
                    <a:pt x="1" y="13"/>
                    <a:pt x="1" y="14"/>
                    <a:pt x="1" y="14"/>
                  </a:cubicBezTo>
                  <a:cubicBezTo>
                    <a:pt x="1" y="14"/>
                    <a:pt x="1" y="14"/>
                    <a:pt x="2" y="15"/>
                  </a:cubicBezTo>
                  <a:cubicBezTo>
                    <a:pt x="2" y="15"/>
                    <a:pt x="2" y="15"/>
                    <a:pt x="2" y="15"/>
                  </a:cubicBezTo>
                  <a:cubicBezTo>
                    <a:pt x="3" y="17"/>
                    <a:pt x="5" y="18"/>
                    <a:pt x="8" y="18"/>
                  </a:cubicBezTo>
                  <a:cubicBezTo>
                    <a:pt x="8" y="18"/>
                    <a:pt x="9" y="18"/>
                    <a:pt x="9" y="18"/>
                  </a:cubicBezTo>
                  <a:cubicBezTo>
                    <a:pt x="14" y="18"/>
                    <a:pt x="19" y="14"/>
                    <a:pt x="19" y="9"/>
                  </a:cubicBezTo>
                  <a:cubicBezTo>
                    <a:pt x="19" y="4"/>
                    <a:pt x="14" y="0"/>
                    <a:pt x="9" y="0"/>
                  </a:cubicBezTo>
                  <a:cubicBezTo>
                    <a:pt x="9" y="0"/>
                    <a:pt x="8" y="0"/>
                    <a:pt x="8" y="0"/>
                  </a:cubicBezTo>
                  <a:cubicBezTo>
                    <a:pt x="7" y="0"/>
                    <a:pt x="7" y="0"/>
                    <a:pt x="6" y="0"/>
                  </a:cubicBezTo>
                  <a:cubicBezTo>
                    <a:pt x="6" y="0"/>
                    <a:pt x="6" y="0"/>
                    <a:pt x="6" y="0"/>
                  </a:cubicBezTo>
                  <a:cubicBezTo>
                    <a:pt x="6" y="0"/>
                    <a:pt x="6" y="0"/>
                    <a:pt x="6" y="0"/>
                  </a:cubicBezTo>
                  <a:cubicBezTo>
                    <a:pt x="5" y="1"/>
                    <a:pt x="3" y="2"/>
                    <a:pt x="2" y="3"/>
                  </a:cubicBezTo>
                  <a:cubicBezTo>
                    <a:pt x="2" y="3"/>
                    <a:pt x="2" y="3"/>
                    <a:pt x="2" y="3"/>
                  </a:cubicBezTo>
                  <a:cubicBezTo>
                    <a:pt x="1" y="4"/>
                    <a:pt x="1" y="4"/>
                    <a:pt x="1" y="4"/>
                  </a:cubicBezTo>
                  <a:cubicBezTo>
                    <a:pt x="1" y="4"/>
                    <a:pt x="1" y="5"/>
                    <a:pt x="1" y="5"/>
                  </a:cubicBezTo>
                  <a:cubicBezTo>
                    <a:pt x="1" y="5"/>
                    <a:pt x="0" y="5"/>
                    <a:pt x="0" y="6"/>
                  </a:cubicBezTo>
                  <a:cubicBezTo>
                    <a:pt x="0" y="6"/>
                    <a:pt x="0" y="6"/>
                    <a:pt x="0" y="7"/>
                  </a:cubicBezTo>
                  <a:cubicBezTo>
                    <a:pt x="0" y="7"/>
                    <a:pt x="0" y="7"/>
                    <a:pt x="0" y="7"/>
                  </a:cubicBezTo>
                  <a:cubicBezTo>
                    <a:pt x="0" y="8"/>
                    <a:pt x="0" y="8"/>
                    <a:pt x="0" y="9"/>
                  </a:cubicBezTo>
                  <a:cubicBezTo>
                    <a:pt x="0" y="10"/>
                    <a:pt x="0" y="10"/>
                    <a:pt x="0" y="11"/>
                  </a:cubicBezTo>
                  <a:cubicBezTo>
                    <a:pt x="0" y="11"/>
                    <a:pt x="0" y="11"/>
                    <a:pt x="0" y="11"/>
                  </a:cubicBezTo>
                  <a:cubicBezTo>
                    <a:pt x="0" y="12"/>
                    <a:pt x="0" y="12"/>
                    <a:pt x="0" y="12"/>
                  </a:cubicBezTo>
                  <a:close/>
                </a:path>
              </a:pathLst>
            </a:custGeom>
            <a:grpFill/>
            <a:ln w="9525">
              <a:noFill/>
              <a:round/>
              <a:headEnd/>
              <a:tailEnd/>
            </a:ln>
          </p:spPr>
          <p:txBody>
            <a:bodyPr/>
            <a:lstStyle/>
            <a:p>
              <a:pPr>
                <a:defRPr/>
              </a:pPr>
              <a:endParaRPr lang="en-US" sz="1706"/>
            </a:p>
          </p:txBody>
        </p:sp>
        <p:sp>
          <p:nvSpPr>
            <p:cNvPr id="46" name="Freeform 45"/>
            <p:cNvSpPr>
              <a:spLocks/>
            </p:cNvSpPr>
            <p:nvPr/>
          </p:nvSpPr>
          <p:spPr bwMode="auto">
            <a:xfrm>
              <a:off x="6008613" y="1392146"/>
              <a:ext cx="30748" cy="34297"/>
            </a:xfrm>
            <a:custGeom>
              <a:avLst/>
              <a:gdLst/>
              <a:ahLst/>
              <a:cxnLst>
                <a:cxn ang="0">
                  <a:pos x="9" y="1"/>
                </a:cxn>
                <a:cxn ang="0">
                  <a:pos x="6" y="0"/>
                </a:cxn>
                <a:cxn ang="0">
                  <a:pos x="0" y="0"/>
                </a:cxn>
                <a:cxn ang="0">
                  <a:pos x="0" y="13"/>
                </a:cxn>
                <a:cxn ang="0">
                  <a:pos x="6" y="13"/>
                </a:cxn>
                <a:cxn ang="0">
                  <a:pos x="10" y="11"/>
                </a:cxn>
                <a:cxn ang="0">
                  <a:pos x="12" y="6"/>
                </a:cxn>
                <a:cxn ang="0">
                  <a:pos x="11" y="3"/>
                </a:cxn>
                <a:cxn ang="0">
                  <a:pos x="9" y="1"/>
                </a:cxn>
              </a:cxnLst>
              <a:rect l="0" t="0" r="r" b="b"/>
              <a:pathLst>
                <a:path w="12" h="13">
                  <a:moveTo>
                    <a:pt x="9" y="1"/>
                  </a:moveTo>
                  <a:cubicBezTo>
                    <a:pt x="9" y="0"/>
                    <a:pt x="8" y="0"/>
                    <a:pt x="6" y="0"/>
                  </a:cubicBezTo>
                  <a:cubicBezTo>
                    <a:pt x="0" y="0"/>
                    <a:pt x="0" y="0"/>
                    <a:pt x="0" y="0"/>
                  </a:cubicBezTo>
                  <a:cubicBezTo>
                    <a:pt x="0" y="13"/>
                    <a:pt x="0" y="13"/>
                    <a:pt x="0" y="13"/>
                  </a:cubicBezTo>
                  <a:cubicBezTo>
                    <a:pt x="6" y="13"/>
                    <a:pt x="6" y="13"/>
                    <a:pt x="6" y="13"/>
                  </a:cubicBezTo>
                  <a:cubicBezTo>
                    <a:pt x="8" y="13"/>
                    <a:pt x="10" y="12"/>
                    <a:pt x="10" y="11"/>
                  </a:cubicBezTo>
                  <a:cubicBezTo>
                    <a:pt x="11" y="10"/>
                    <a:pt x="12" y="8"/>
                    <a:pt x="12" y="6"/>
                  </a:cubicBezTo>
                  <a:cubicBezTo>
                    <a:pt x="12" y="5"/>
                    <a:pt x="12" y="4"/>
                    <a:pt x="11" y="3"/>
                  </a:cubicBezTo>
                  <a:cubicBezTo>
                    <a:pt x="11" y="2"/>
                    <a:pt x="10" y="1"/>
                    <a:pt x="9" y="1"/>
                  </a:cubicBezTo>
                  <a:close/>
                </a:path>
              </a:pathLst>
            </a:custGeom>
            <a:grpFill/>
            <a:ln w="9525">
              <a:noFill/>
              <a:round/>
              <a:headEnd/>
              <a:tailEnd/>
            </a:ln>
          </p:spPr>
          <p:txBody>
            <a:bodyPr/>
            <a:lstStyle/>
            <a:p>
              <a:pPr>
                <a:defRPr/>
              </a:pPr>
              <a:endParaRPr lang="en-US" sz="1706"/>
            </a:p>
          </p:txBody>
        </p:sp>
        <p:sp>
          <p:nvSpPr>
            <p:cNvPr id="47" name="Freeform 46"/>
            <p:cNvSpPr>
              <a:spLocks noEditPoints="1"/>
            </p:cNvSpPr>
            <p:nvPr/>
          </p:nvSpPr>
          <p:spPr bwMode="auto">
            <a:xfrm>
              <a:off x="5777999" y="1335380"/>
              <a:ext cx="313398" cy="191587"/>
            </a:xfrm>
            <a:custGeom>
              <a:avLst/>
              <a:gdLst/>
              <a:ahLst/>
              <a:cxnLst>
                <a:cxn ang="0">
                  <a:pos x="120" y="26"/>
                </a:cxn>
                <a:cxn ang="0">
                  <a:pos x="121" y="0"/>
                </a:cxn>
                <a:cxn ang="0">
                  <a:pos x="92" y="0"/>
                </a:cxn>
                <a:cxn ang="0">
                  <a:pos x="37" y="0"/>
                </a:cxn>
                <a:cxn ang="0">
                  <a:pos x="14" y="0"/>
                </a:cxn>
                <a:cxn ang="0">
                  <a:pos x="0" y="26"/>
                </a:cxn>
                <a:cxn ang="0">
                  <a:pos x="15" y="37"/>
                </a:cxn>
                <a:cxn ang="0">
                  <a:pos x="0" y="48"/>
                </a:cxn>
                <a:cxn ang="0">
                  <a:pos x="16" y="74"/>
                </a:cxn>
                <a:cxn ang="0">
                  <a:pos x="37" y="74"/>
                </a:cxn>
                <a:cxn ang="0">
                  <a:pos x="65" y="74"/>
                </a:cxn>
                <a:cxn ang="0">
                  <a:pos x="93" y="74"/>
                </a:cxn>
                <a:cxn ang="0">
                  <a:pos x="121" y="74"/>
                </a:cxn>
                <a:cxn ang="0">
                  <a:pos x="120" y="49"/>
                </a:cxn>
                <a:cxn ang="0">
                  <a:pos x="40" y="53"/>
                </a:cxn>
                <a:cxn ang="0">
                  <a:pos x="37" y="36"/>
                </a:cxn>
                <a:cxn ang="0">
                  <a:pos x="25" y="53"/>
                </a:cxn>
                <a:cxn ang="0">
                  <a:pos x="22" y="18"/>
                </a:cxn>
                <a:cxn ang="0">
                  <a:pos x="25" y="32"/>
                </a:cxn>
                <a:cxn ang="0">
                  <a:pos x="37" y="18"/>
                </a:cxn>
                <a:cxn ang="0">
                  <a:pos x="40" y="53"/>
                </a:cxn>
                <a:cxn ang="0">
                  <a:pos x="46" y="53"/>
                </a:cxn>
                <a:cxn ang="0">
                  <a:pos x="63" y="18"/>
                </a:cxn>
                <a:cxn ang="0">
                  <a:pos x="49" y="22"/>
                </a:cxn>
                <a:cxn ang="0">
                  <a:pos x="62" y="33"/>
                </a:cxn>
                <a:cxn ang="0">
                  <a:pos x="49" y="37"/>
                </a:cxn>
                <a:cxn ang="0">
                  <a:pos x="63" y="49"/>
                </a:cxn>
                <a:cxn ang="0">
                  <a:pos x="82" y="53"/>
                </a:cxn>
                <a:cxn ang="0">
                  <a:pos x="67" y="18"/>
                </a:cxn>
                <a:cxn ang="0">
                  <a:pos x="71" y="49"/>
                </a:cxn>
                <a:cxn ang="0">
                  <a:pos x="82" y="53"/>
                </a:cxn>
                <a:cxn ang="0">
                  <a:pos x="95" y="39"/>
                </a:cxn>
                <a:cxn ang="0">
                  <a:pos x="89" y="53"/>
                </a:cxn>
                <a:cxn ang="0">
                  <a:pos x="86" y="18"/>
                </a:cxn>
                <a:cxn ang="0">
                  <a:pos x="99" y="19"/>
                </a:cxn>
                <a:cxn ang="0">
                  <a:pos x="104" y="28"/>
                </a:cxn>
              </a:cxnLst>
              <a:rect l="0" t="0" r="r" b="b"/>
              <a:pathLst>
                <a:path w="121" h="74">
                  <a:moveTo>
                    <a:pt x="109" y="37"/>
                  </a:moveTo>
                  <a:cubicBezTo>
                    <a:pt x="109" y="31"/>
                    <a:pt x="114" y="26"/>
                    <a:pt x="120" y="26"/>
                  </a:cubicBezTo>
                  <a:cubicBezTo>
                    <a:pt x="120" y="26"/>
                    <a:pt x="121" y="26"/>
                    <a:pt x="121" y="26"/>
                  </a:cubicBezTo>
                  <a:cubicBezTo>
                    <a:pt x="121" y="0"/>
                    <a:pt x="121" y="0"/>
                    <a:pt x="121" y="0"/>
                  </a:cubicBezTo>
                  <a:cubicBezTo>
                    <a:pt x="110" y="0"/>
                    <a:pt x="110" y="0"/>
                    <a:pt x="110" y="0"/>
                  </a:cubicBezTo>
                  <a:cubicBezTo>
                    <a:pt x="92" y="0"/>
                    <a:pt x="92" y="0"/>
                    <a:pt x="92" y="0"/>
                  </a:cubicBezTo>
                  <a:cubicBezTo>
                    <a:pt x="87" y="0"/>
                    <a:pt x="87" y="0"/>
                    <a:pt x="87" y="0"/>
                  </a:cubicBezTo>
                  <a:cubicBezTo>
                    <a:pt x="37" y="0"/>
                    <a:pt x="37" y="0"/>
                    <a:pt x="37" y="0"/>
                  </a:cubicBezTo>
                  <a:cubicBezTo>
                    <a:pt x="32" y="0"/>
                    <a:pt x="32" y="0"/>
                    <a:pt x="32" y="0"/>
                  </a:cubicBezTo>
                  <a:cubicBezTo>
                    <a:pt x="14" y="0"/>
                    <a:pt x="14" y="0"/>
                    <a:pt x="14" y="0"/>
                  </a:cubicBezTo>
                  <a:cubicBezTo>
                    <a:pt x="0" y="0"/>
                    <a:pt x="0" y="0"/>
                    <a:pt x="0" y="0"/>
                  </a:cubicBezTo>
                  <a:cubicBezTo>
                    <a:pt x="0" y="26"/>
                    <a:pt x="0" y="26"/>
                    <a:pt x="0" y="26"/>
                  </a:cubicBezTo>
                  <a:cubicBezTo>
                    <a:pt x="1" y="26"/>
                    <a:pt x="2" y="26"/>
                    <a:pt x="3" y="26"/>
                  </a:cubicBezTo>
                  <a:cubicBezTo>
                    <a:pt x="10" y="26"/>
                    <a:pt x="15" y="31"/>
                    <a:pt x="15" y="37"/>
                  </a:cubicBezTo>
                  <a:cubicBezTo>
                    <a:pt x="15" y="43"/>
                    <a:pt x="10" y="49"/>
                    <a:pt x="3" y="49"/>
                  </a:cubicBezTo>
                  <a:cubicBezTo>
                    <a:pt x="2" y="49"/>
                    <a:pt x="1" y="48"/>
                    <a:pt x="0" y="48"/>
                  </a:cubicBezTo>
                  <a:cubicBezTo>
                    <a:pt x="0" y="74"/>
                    <a:pt x="0" y="74"/>
                    <a:pt x="0" y="74"/>
                  </a:cubicBezTo>
                  <a:cubicBezTo>
                    <a:pt x="16" y="74"/>
                    <a:pt x="16" y="74"/>
                    <a:pt x="16" y="74"/>
                  </a:cubicBezTo>
                  <a:cubicBezTo>
                    <a:pt x="31" y="74"/>
                    <a:pt x="31" y="74"/>
                    <a:pt x="31" y="74"/>
                  </a:cubicBezTo>
                  <a:cubicBezTo>
                    <a:pt x="37" y="74"/>
                    <a:pt x="37" y="74"/>
                    <a:pt x="37" y="74"/>
                  </a:cubicBezTo>
                  <a:cubicBezTo>
                    <a:pt x="59" y="74"/>
                    <a:pt x="59" y="74"/>
                    <a:pt x="59" y="74"/>
                  </a:cubicBezTo>
                  <a:cubicBezTo>
                    <a:pt x="65" y="74"/>
                    <a:pt x="65" y="74"/>
                    <a:pt x="65" y="74"/>
                  </a:cubicBezTo>
                  <a:cubicBezTo>
                    <a:pt x="87" y="74"/>
                    <a:pt x="87" y="74"/>
                    <a:pt x="87" y="74"/>
                  </a:cubicBezTo>
                  <a:cubicBezTo>
                    <a:pt x="93" y="74"/>
                    <a:pt x="93" y="74"/>
                    <a:pt x="93" y="74"/>
                  </a:cubicBezTo>
                  <a:cubicBezTo>
                    <a:pt x="108" y="74"/>
                    <a:pt x="108" y="74"/>
                    <a:pt x="108" y="74"/>
                  </a:cubicBezTo>
                  <a:cubicBezTo>
                    <a:pt x="121" y="74"/>
                    <a:pt x="121" y="74"/>
                    <a:pt x="121" y="74"/>
                  </a:cubicBezTo>
                  <a:cubicBezTo>
                    <a:pt x="121" y="48"/>
                    <a:pt x="121" y="48"/>
                    <a:pt x="121" y="48"/>
                  </a:cubicBezTo>
                  <a:cubicBezTo>
                    <a:pt x="121" y="48"/>
                    <a:pt x="120" y="49"/>
                    <a:pt x="120" y="49"/>
                  </a:cubicBezTo>
                  <a:cubicBezTo>
                    <a:pt x="114" y="49"/>
                    <a:pt x="109" y="43"/>
                    <a:pt x="109" y="37"/>
                  </a:cubicBezTo>
                  <a:close/>
                  <a:moveTo>
                    <a:pt x="40" y="53"/>
                  </a:moveTo>
                  <a:cubicBezTo>
                    <a:pt x="37" y="53"/>
                    <a:pt x="37" y="53"/>
                    <a:pt x="37" y="53"/>
                  </a:cubicBezTo>
                  <a:cubicBezTo>
                    <a:pt x="37" y="36"/>
                    <a:pt x="37" y="36"/>
                    <a:pt x="37" y="36"/>
                  </a:cubicBezTo>
                  <a:cubicBezTo>
                    <a:pt x="25" y="36"/>
                    <a:pt x="25" y="36"/>
                    <a:pt x="25" y="36"/>
                  </a:cubicBezTo>
                  <a:cubicBezTo>
                    <a:pt x="25" y="53"/>
                    <a:pt x="25" y="53"/>
                    <a:pt x="25" y="53"/>
                  </a:cubicBezTo>
                  <a:cubicBezTo>
                    <a:pt x="22" y="53"/>
                    <a:pt x="22" y="53"/>
                    <a:pt x="22" y="53"/>
                  </a:cubicBezTo>
                  <a:cubicBezTo>
                    <a:pt x="22" y="18"/>
                    <a:pt x="22" y="18"/>
                    <a:pt x="22" y="18"/>
                  </a:cubicBezTo>
                  <a:cubicBezTo>
                    <a:pt x="25" y="18"/>
                    <a:pt x="25" y="18"/>
                    <a:pt x="25" y="18"/>
                  </a:cubicBezTo>
                  <a:cubicBezTo>
                    <a:pt x="25" y="32"/>
                    <a:pt x="25" y="32"/>
                    <a:pt x="25" y="32"/>
                  </a:cubicBezTo>
                  <a:cubicBezTo>
                    <a:pt x="37" y="32"/>
                    <a:pt x="37" y="32"/>
                    <a:pt x="37" y="32"/>
                  </a:cubicBezTo>
                  <a:cubicBezTo>
                    <a:pt x="37" y="18"/>
                    <a:pt x="37" y="18"/>
                    <a:pt x="37" y="18"/>
                  </a:cubicBezTo>
                  <a:cubicBezTo>
                    <a:pt x="40" y="18"/>
                    <a:pt x="40" y="18"/>
                    <a:pt x="40" y="18"/>
                  </a:cubicBezTo>
                  <a:lnTo>
                    <a:pt x="40" y="53"/>
                  </a:lnTo>
                  <a:close/>
                  <a:moveTo>
                    <a:pt x="63" y="53"/>
                  </a:moveTo>
                  <a:cubicBezTo>
                    <a:pt x="46" y="53"/>
                    <a:pt x="46" y="53"/>
                    <a:pt x="46" y="53"/>
                  </a:cubicBezTo>
                  <a:cubicBezTo>
                    <a:pt x="46" y="18"/>
                    <a:pt x="46" y="18"/>
                    <a:pt x="46" y="18"/>
                  </a:cubicBezTo>
                  <a:cubicBezTo>
                    <a:pt x="63" y="18"/>
                    <a:pt x="63" y="18"/>
                    <a:pt x="63" y="18"/>
                  </a:cubicBezTo>
                  <a:cubicBezTo>
                    <a:pt x="63" y="22"/>
                    <a:pt x="63" y="22"/>
                    <a:pt x="63" y="22"/>
                  </a:cubicBezTo>
                  <a:cubicBezTo>
                    <a:pt x="49" y="22"/>
                    <a:pt x="49" y="22"/>
                    <a:pt x="49" y="22"/>
                  </a:cubicBezTo>
                  <a:cubicBezTo>
                    <a:pt x="49" y="33"/>
                    <a:pt x="49" y="33"/>
                    <a:pt x="49" y="33"/>
                  </a:cubicBezTo>
                  <a:cubicBezTo>
                    <a:pt x="62" y="33"/>
                    <a:pt x="62" y="33"/>
                    <a:pt x="62" y="33"/>
                  </a:cubicBezTo>
                  <a:cubicBezTo>
                    <a:pt x="62" y="37"/>
                    <a:pt x="62" y="37"/>
                    <a:pt x="62" y="37"/>
                  </a:cubicBezTo>
                  <a:cubicBezTo>
                    <a:pt x="49" y="37"/>
                    <a:pt x="49" y="37"/>
                    <a:pt x="49" y="37"/>
                  </a:cubicBezTo>
                  <a:cubicBezTo>
                    <a:pt x="49" y="49"/>
                    <a:pt x="49" y="49"/>
                    <a:pt x="49" y="49"/>
                  </a:cubicBezTo>
                  <a:cubicBezTo>
                    <a:pt x="63" y="49"/>
                    <a:pt x="63" y="49"/>
                    <a:pt x="63" y="49"/>
                  </a:cubicBezTo>
                  <a:lnTo>
                    <a:pt x="63" y="53"/>
                  </a:lnTo>
                  <a:close/>
                  <a:moveTo>
                    <a:pt x="82" y="53"/>
                  </a:moveTo>
                  <a:cubicBezTo>
                    <a:pt x="67" y="53"/>
                    <a:pt x="67" y="53"/>
                    <a:pt x="67" y="53"/>
                  </a:cubicBezTo>
                  <a:cubicBezTo>
                    <a:pt x="67" y="18"/>
                    <a:pt x="67" y="18"/>
                    <a:pt x="67" y="18"/>
                  </a:cubicBezTo>
                  <a:cubicBezTo>
                    <a:pt x="71" y="18"/>
                    <a:pt x="71" y="18"/>
                    <a:pt x="71" y="18"/>
                  </a:cubicBezTo>
                  <a:cubicBezTo>
                    <a:pt x="71" y="49"/>
                    <a:pt x="71" y="49"/>
                    <a:pt x="71" y="49"/>
                  </a:cubicBezTo>
                  <a:cubicBezTo>
                    <a:pt x="82" y="49"/>
                    <a:pt x="82" y="49"/>
                    <a:pt x="82" y="49"/>
                  </a:cubicBezTo>
                  <a:lnTo>
                    <a:pt x="82" y="53"/>
                  </a:lnTo>
                  <a:close/>
                  <a:moveTo>
                    <a:pt x="102" y="36"/>
                  </a:moveTo>
                  <a:cubicBezTo>
                    <a:pt x="101" y="38"/>
                    <a:pt x="98" y="39"/>
                    <a:pt x="95" y="39"/>
                  </a:cubicBezTo>
                  <a:cubicBezTo>
                    <a:pt x="89" y="39"/>
                    <a:pt x="89" y="39"/>
                    <a:pt x="89" y="39"/>
                  </a:cubicBezTo>
                  <a:cubicBezTo>
                    <a:pt x="89" y="53"/>
                    <a:pt x="89" y="53"/>
                    <a:pt x="89" y="53"/>
                  </a:cubicBezTo>
                  <a:cubicBezTo>
                    <a:pt x="86" y="53"/>
                    <a:pt x="86" y="53"/>
                    <a:pt x="86" y="53"/>
                  </a:cubicBezTo>
                  <a:cubicBezTo>
                    <a:pt x="86" y="18"/>
                    <a:pt x="86" y="18"/>
                    <a:pt x="86" y="18"/>
                  </a:cubicBezTo>
                  <a:cubicBezTo>
                    <a:pt x="95" y="18"/>
                    <a:pt x="95" y="18"/>
                    <a:pt x="95" y="18"/>
                  </a:cubicBezTo>
                  <a:cubicBezTo>
                    <a:pt x="97" y="18"/>
                    <a:pt x="98" y="18"/>
                    <a:pt x="99" y="19"/>
                  </a:cubicBezTo>
                  <a:cubicBezTo>
                    <a:pt x="101" y="19"/>
                    <a:pt x="102" y="20"/>
                    <a:pt x="103" y="22"/>
                  </a:cubicBezTo>
                  <a:cubicBezTo>
                    <a:pt x="104" y="24"/>
                    <a:pt x="104" y="26"/>
                    <a:pt x="104" y="28"/>
                  </a:cubicBezTo>
                  <a:cubicBezTo>
                    <a:pt x="104" y="31"/>
                    <a:pt x="103" y="34"/>
                    <a:pt x="102" y="36"/>
                  </a:cubicBezTo>
                  <a:close/>
                </a:path>
              </a:pathLst>
            </a:custGeom>
            <a:grpFill/>
            <a:ln w="9525">
              <a:noFill/>
              <a:round/>
              <a:headEnd/>
              <a:tailEnd/>
            </a:ln>
          </p:spPr>
          <p:txBody>
            <a:bodyPr/>
            <a:lstStyle/>
            <a:p>
              <a:pPr>
                <a:defRPr/>
              </a:pPr>
              <a:endParaRPr lang="en-US" sz="1706"/>
            </a:p>
          </p:txBody>
        </p:sp>
      </p:grpSp>
      <p:sp>
        <p:nvSpPr>
          <p:cNvPr id="48" name="Freeform 21"/>
          <p:cNvSpPr>
            <a:spLocks noEditPoints="1"/>
          </p:cNvSpPr>
          <p:nvPr/>
        </p:nvSpPr>
        <p:spPr bwMode="auto">
          <a:xfrm rot="10800000">
            <a:off x="2034659" y="2747415"/>
            <a:ext cx="696608" cy="684166"/>
          </a:xfrm>
          <a:custGeom>
            <a:avLst/>
            <a:gdLst/>
            <a:ahLst/>
            <a:cxnLst>
              <a:cxn ang="0">
                <a:pos x="304" y="14"/>
              </a:cxn>
              <a:cxn ang="0">
                <a:pos x="304" y="60"/>
              </a:cxn>
              <a:cxn ang="0">
                <a:pos x="258" y="60"/>
              </a:cxn>
              <a:cxn ang="0">
                <a:pos x="258" y="14"/>
              </a:cxn>
              <a:cxn ang="0">
                <a:pos x="300" y="88"/>
              </a:cxn>
              <a:cxn ang="0">
                <a:pos x="306" y="91"/>
              </a:cxn>
              <a:cxn ang="0">
                <a:pos x="304" y="142"/>
              </a:cxn>
              <a:cxn ang="0">
                <a:pos x="237" y="142"/>
              </a:cxn>
              <a:cxn ang="0">
                <a:pos x="236" y="137"/>
              </a:cxn>
              <a:cxn ang="0">
                <a:pos x="241" y="88"/>
              </a:cxn>
              <a:cxn ang="0">
                <a:pos x="302" y="170"/>
              </a:cxn>
              <a:cxn ang="0">
                <a:pos x="306" y="175"/>
              </a:cxn>
              <a:cxn ang="0">
                <a:pos x="304" y="224"/>
              </a:cxn>
              <a:cxn ang="0">
                <a:pos x="211" y="224"/>
              </a:cxn>
              <a:cxn ang="0">
                <a:pos x="208" y="221"/>
              </a:cxn>
              <a:cxn ang="0">
                <a:pos x="208" y="172"/>
              </a:cxn>
              <a:cxn ang="0">
                <a:pos x="300" y="250"/>
              </a:cxn>
              <a:cxn ang="0">
                <a:pos x="306" y="256"/>
              </a:cxn>
              <a:cxn ang="0">
                <a:pos x="304" y="305"/>
              </a:cxn>
              <a:cxn ang="0">
                <a:pos x="183" y="306"/>
              </a:cxn>
              <a:cxn ang="0">
                <a:pos x="182" y="299"/>
              </a:cxn>
              <a:cxn ang="0">
                <a:pos x="183" y="252"/>
              </a:cxn>
              <a:cxn ang="0">
                <a:pos x="161" y="110"/>
              </a:cxn>
              <a:cxn ang="0">
                <a:pos x="155" y="310"/>
              </a:cxn>
              <a:cxn ang="0">
                <a:pos x="45" y="313"/>
              </a:cxn>
              <a:cxn ang="0">
                <a:pos x="35" y="305"/>
              </a:cxn>
              <a:cxn ang="0">
                <a:pos x="12" y="110"/>
              </a:cxn>
              <a:cxn ang="0">
                <a:pos x="1" y="105"/>
              </a:cxn>
              <a:cxn ang="0">
                <a:pos x="0" y="95"/>
              </a:cxn>
              <a:cxn ang="0">
                <a:pos x="87" y="4"/>
              </a:cxn>
              <a:cxn ang="0">
                <a:pos x="101" y="0"/>
              </a:cxn>
              <a:cxn ang="0">
                <a:pos x="194" y="91"/>
              </a:cxn>
              <a:cxn ang="0">
                <a:pos x="194" y="102"/>
              </a:cxn>
              <a:cxn ang="0">
                <a:pos x="185" y="109"/>
              </a:cxn>
              <a:cxn ang="0">
                <a:pos x="134" y="289"/>
              </a:cxn>
              <a:cxn ang="0">
                <a:pos x="140" y="88"/>
              </a:cxn>
              <a:cxn ang="0">
                <a:pos x="152" y="84"/>
              </a:cxn>
              <a:cxn ang="0">
                <a:pos x="45" y="84"/>
              </a:cxn>
              <a:cxn ang="0">
                <a:pos x="57" y="93"/>
              </a:cxn>
              <a:cxn ang="0">
                <a:pos x="134" y="289"/>
              </a:cxn>
              <a:cxn ang="0">
                <a:pos x="192" y="296"/>
              </a:cxn>
              <a:cxn ang="0">
                <a:pos x="281" y="180"/>
              </a:cxn>
              <a:cxn ang="0">
                <a:pos x="281" y="214"/>
              </a:cxn>
              <a:cxn ang="0">
                <a:pos x="246" y="98"/>
              </a:cxn>
              <a:cxn ang="0">
                <a:pos x="281" y="98"/>
              </a:cxn>
              <a:cxn ang="0">
                <a:pos x="267" y="51"/>
              </a:cxn>
              <a:cxn ang="0">
                <a:pos x="82" y="270"/>
              </a:cxn>
              <a:cxn ang="0">
                <a:pos x="73" y="273"/>
              </a:cxn>
              <a:cxn ang="0">
                <a:pos x="73" y="91"/>
              </a:cxn>
              <a:cxn ang="0">
                <a:pos x="82" y="95"/>
              </a:cxn>
            </a:cxnLst>
            <a:rect l="0" t="0" r="r" b="b"/>
            <a:pathLst>
              <a:path w="306" h="313">
                <a:moveTo>
                  <a:pt x="262" y="12"/>
                </a:moveTo>
                <a:lnTo>
                  <a:pt x="300" y="12"/>
                </a:lnTo>
                <a:lnTo>
                  <a:pt x="304" y="14"/>
                </a:lnTo>
                <a:lnTo>
                  <a:pt x="306" y="18"/>
                </a:lnTo>
                <a:lnTo>
                  <a:pt x="306" y="56"/>
                </a:lnTo>
                <a:lnTo>
                  <a:pt x="304" y="60"/>
                </a:lnTo>
                <a:lnTo>
                  <a:pt x="300" y="61"/>
                </a:lnTo>
                <a:lnTo>
                  <a:pt x="262" y="61"/>
                </a:lnTo>
                <a:lnTo>
                  <a:pt x="258" y="60"/>
                </a:lnTo>
                <a:lnTo>
                  <a:pt x="257" y="56"/>
                </a:lnTo>
                <a:lnTo>
                  <a:pt x="257" y="18"/>
                </a:lnTo>
                <a:lnTo>
                  <a:pt x="258" y="14"/>
                </a:lnTo>
                <a:lnTo>
                  <a:pt x="262" y="12"/>
                </a:lnTo>
                <a:close/>
                <a:moveTo>
                  <a:pt x="241" y="88"/>
                </a:moveTo>
                <a:lnTo>
                  <a:pt x="300" y="88"/>
                </a:lnTo>
                <a:lnTo>
                  <a:pt x="302" y="89"/>
                </a:lnTo>
                <a:lnTo>
                  <a:pt x="304" y="89"/>
                </a:lnTo>
                <a:lnTo>
                  <a:pt x="306" y="91"/>
                </a:lnTo>
                <a:lnTo>
                  <a:pt x="306" y="95"/>
                </a:lnTo>
                <a:lnTo>
                  <a:pt x="306" y="138"/>
                </a:lnTo>
                <a:lnTo>
                  <a:pt x="304" y="142"/>
                </a:lnTo>
                <a:lnTo>
                  <a:pt x="300" y="144"/>
                </a:lnTo>
                <a:lnTo>
                  <a:pt x="241" y="144"/>
                </a:lnTo>
                <a:lnTo>
                  <a:pt x="237" y="142"/>
                </a:lnTo>
                <a:lnTo>
                  <a:pt x="236" y="142"/>
                </a:lnTo>
                <a:lnTo>
                  <a:pt x="236" y="140"/>
                </a:lnTo>
                <a:lnTo>
                  <a:pt x="236" y="137"/>
                </a:lnTo>
                <a:lnTo>
                  <a:pt x="236" y="93"/>
                </a:lnTo>
                <a:lnTo>
                  <a:pt x="236" y="89"/>
                </a:lnTo>
                <a:lnTo>
                  <a:pt x="241" y="88"/>
                </a:lnTo>
                <a:close/>
                <a:moveTo>
                  <a:pt x="211" y="170"/>
                </a:moveTo>
                <a:lnTo>
                  <a:pt x="300" y="170"/>
                </a:lnTo>
                <a:lnTo>
                  <a:pt x="302" y="170"/>
                </a:lnTo>
                <a:lnTo>
                  <a:pt x="304" y="172"/>
                </a:lnTo>
                <a:lnTo>
                  <a:pt x="306" y="173"/>
                </a:lnTo>
                <a:lnTo>
                  <a:pt x="306" y="175"/>
                </a:lnTo>
                <a:lnTo>
                  <a:pt x="306" y="219"/>
                </a:lnTo>
                <a:lnTo>
                  <a:pt x="306" y="222"/>
                </a:lnTo>
                <a:lnTo>
                  <a:pt x="304" y="224"/>
                </a:lnTo>
                <a:lnTo>
                  <a:pt x="302" y="224"/>
                </a:lnTo>
                <a:lnTo>
                  <a:pt x="300" y="224"/>
                </a:lnTo>
                <a:lnTo>
                  <a:pt x="211" y="224"/>
                </a:lnTo>
                <a:lnTo>
                  <a:pt x="210" y="224"/>
                </a:lnTo>
                <a:lnTo>
                  <a:pt x="208" y="222"/>
                </a:lnTo>
                <a:lnTo>
                  <a:pt x="208" y="221"/>
                </a:lnTo>
                <a:lnTo>
                  <a:pt x="206" y="219"/>
                </a:lnTo>
                <a:lnTo>
                  <a:pt x="206" y="175"/>
                </a:lnTo>
                <a:lnTo>
                  <a:pt x="208" y="172"/>
                </a:lnTo>
                <a:lnTo>
                  <a:pt x="211" y="170"/>
                </a:lnTo>
                <a:close/>
                <a:moveTo>
                  <a:pt x="187" y="250"/>
                </a:moveTo>
                <a:lnTo>
                  <a:pt x="300" y="250"/>
                </a:lnTo>
                <a:lnTo>
                  <a:pt x="302" y="252"/>
                </a:lnTo>
                <a:lnTo>
                  <a:pt x="304" y="252"/>
                </a:lnTo>
                <a:lnTo>
                  <a:pt x="306" y="256"/>
                </a:lnTo>
                <a:lnTo>
                  <a:pt x="306" y="257"/>
                </a:lnTo>
                <a:lnTo>
                  <a:pt x="306" y="301"/>
                </a:lnTo>
                <a:lnTo>
                  <a:pt x="304" y="305"/>
                </a:lnTo>
                <a:lnTo>
                  <a:pt x="300" y="306"/>
                </a:lnTo>
                <a:lnTo>
                  <a:pt x="187" y="306"/>
                </a:lnTo>
                <a:lnTo>
                  <a:pt x="183" y="306"/>
                </a:lnTo>
                <a:lnTo>
                  <a:pt x="183" y="305"/>
                </a:lnTo>
                <a:lnTo>
                  <a:pt x="182" y="301"/>
                </a:lnTo>
                <a:lnTo>
                  <a:pt x="182" y="299"/>
                </a:lnTo>
                <a:lnTo>
                  <a:pt x="182" y="256"/>
                </a:lnTo>
                <a:lnTo>
                  <a:pt x="182" y="254"/>
                </a:lnTo>
                <a:lnTo>
                  <a:pt x="183" y="252"/>
                </a:lnTo>
                <a:lnTo>
                  <a:pt x="185" y="252"/>
                </a:lnTo>
                <a:lnTo>
                  <a:pt x="187" y="250"/>
                </a:lnTo>
                <a:close/>
                <a:moveTo>
                  <a:pt x="161" y="110"/>
                </a:moveTo>
                <a:lnTo>
                  <a:pt x="161" y="299"/>
                </a:lnTo>
                <a:lnTo>
                  <a:pt x="159" y="306"/>
                </a:lnTo>
                <a:lnTo>
                  <a:pt x="155" y="310"/>
                </a:lnTo>
                <a:lnTo>
                  <a:pt x="152" y="312"/>
                </a:lnTo>
                <a:lnTo>
                  <a:pt x="145" y="313"/>
                </a:lnTo>
                <a:lnTo>
                  <a:pt x="45" y="313"/>
                </a:lnTo>
                <a:lnTo>
                  <a:pt x="40" y="312"/>
                </a:lnTo>
                <a:lnTo>
                  <a:pt x="36" y="308"/>
                </a:lnTo>
                <a:lnTo>
                  <a:pt x="35" y="305"/>
                </a:lnTo>
                <a:lnTo>
                  <a:pt x="33" y="299"/>
                </a:lnTo>
                <a:lnTo>
                  <a:pt x="33" y="110"/>
                </a:lnTo>
                <a:lnTo>
                  <a:pt x="12" y="110"/>
                </a:lnTo>
                <a:lnTo>
                  <a:pt x="8" y="109"/>
                </a:lnTo>
                <a:lnTo>
                  <a:pt x="5" y="107"/>
                </a:lnTo>
                <a:lnTo>
                  <a:pt x="1" y="105"/>
                </a:lnTo>
                <a:lnTo>
                  <a:pt x="0" y="102"/>
                </a:lnTo>
                <a:lnTo>
                  <a:pt x="0" y="98"/>
                </a:lnTo>
                <a:lnTo>
                  <a:pt x="0" y="95"/>
                </a:lnTo>
                <a:lnTo>
                  <a:pt x="0" y="91"/>
                </a:lnTo>
                <a:lnTo>
                  <a:pt x="3" y="88"/>
                </a:lnTo>
                <a:lnTo>
                  <a:pt x="87" y="4"/>
                </a:lnTo>
                <a:lnTo>
                  <a:pt x="92" y="0"/>
                </a:lnTo>
                <a:lnTo>
                  <a:pt x="96" y="0"/>
                </a:lnTo>
                <a:lnTo>
                  <a:pt x="101" y="0"/>
                </a:lnTo>
                <a:lnTo>
                  <a:pt x="106" y="4"/>
                </a:lnTo>
                <a:lnTo>
                  <a:pt x="190" y="88"/>
                </a:lnTo>
                <a:lnTo>
                  <a:pt x="194" y="91"/>
                </a:lnTo>
                <a:lnTo>
                  <a:pt x="194" y="95"/>
                </a:lnTo>
                <a:lnTo>
                  <a:pt x="194" y="98"/>
                </a:lnTo>
                <a:lnTo>
                  <a:pt x="194" y="102"/>
                </a:lnTo>
                <a:lnTo>
                  <a:pt x="190" y="105"/>
                </a:lnTo>
                <a:lnTo>
                  <a:pt x="189" y="107"/>
                </a:lnTo>
                <a:lnTo>
                  <a:pt x="185" y="109"/>
                </a:lnTo>
                <a:lnTo>
                  <a:pt x="182" y="110"/>
                </a:lnTo>
                <a:lnTo>
                  <a:pt x="161" y="110"/>
                </a:lnTo>
                <a:close/>
                <a:moveTo>
                  <a:pt x="134" y="289"/>
                </a:moveTo>
                <a:lnTo>
                  <a:pt x="134" y="96"/>
                </a:lnTo>
                <a:lnTo>
                  <a:pt x="136" y="93"/>
                </a:lnTo>
                <a:lnTo>
                  <a:pt x="140" y="88"/>
                </a:lnTo>
                <a:lnTo>
                  <a:pt x="143" y="86"/>
                </a:lnTo>
                <a:lnTo>
                  <a:pt x="148" y="84"/>
                </a:lnTo>
                <a:lnTo>
                  <a:pt x="152" y="84"/>
                </a:lnTo>
                <a:lnTo>
                  <a:pt x="96" y="30"/>
                </a:lnTo>
                <a:lnTo>
                  <a:pt x="42" y="84"/>
                </a:lnTo>
                <a:lnTo>
                  <a:pt x="45" y="84"/>
                </a:lnTo>
                <a:lnTo>
                  <a:pt x="50" y="86"/>
                </a:lnTo>
                <a:lnTo>
                  <a:pt x="54" y="88"/>
                </a:lnTo>
                <a:lnTo>
                  <a:pt x="57" y="93"/>
                </a:lnTo>
                <a:lnTo>
                  <a:pt x="59" y="96"/>
                </a:lnTo>
                <a:lnTo>
                  <a:pt x="59" y="289"/>
                </a:lnTo>
                <a:lnTo>
                  <a:pt x="134" y="289"/>
                </a:lnTo>
                <a:close/>
                <a:moveTo>
                  <a:pt x="281" y="263"/>
                </a:moveTo>
                <a:lnTo>
                  <a:pt x="192" y="263"/>
                </a:lnTo>
                <a:lnTo>
                  <a:pt x="192" y="296"/>
                </a:lnTo>
                <a:lnTo>
                  <a:pt x="281" y="296"/>
                </a:lnTo>
                <a:lnTo>
                  <a:pt x="281" y="263"/>
                </a:lnTo>
                <a:close/>
                <a:moveTo>
                  <a:pt x="281" y="180"/>
                </a:moveTo>
                <a:lnTo>
                  <a:pt x="217" y="180"/>
                </a:lnTo>
                <a:lnTo>
                  <a:pt x="217" y="214"/>
                </a:lnTo>
                <a:lnTo>
                  <a:pt x="281" y="214"/>
                </a:lnTo>
                <a:lnTo>
                  <a:pt x="281" y="180"/>
                </a:lnTo>
                <a:close/>
                <a:moveTo>
                  <a:pt x="281" y="98"/>
                </a:moveTo>
                <a:lnTo>
                  <a:pt x="246" y="98"/>
                </a:lnTo>
                <a:lnTo>
                  <a:pt x="246" y="133"/>
                </a:lnTo>
                <a:lnTo>
                  <a:pt x="281" y="133"/>
                </a:lnTo>
                <a:lnTo>
                  <a:pt x="281" y="98"/>
                </a:lnTo>
                <a:close/>
                <a:moveTo>
                  <a:pt x="281" y="23"/>
                </a:moveTo>
                <a:lnTo>
                  <a:pt x="267" y="23"/>
                </a:lnTo>
                <a:lnTo>
                  <a:pt x="267" y="51"/>
                </a:lnTo>
                <a:lnTo>
                  <a:pt x="281" y="51"/>
                </a:lnTo>
                <a:lnTo>
                  <a:pt x="281" y="23"/>
                </a:lnTo>
                <a:close/>
                <a:moveTo>
                  <a:pt x="82" y="270"/>
                </a:moveTo>
                <a:lnTo>
                  <a:pt x="80" y="273"/>
                </a:lnTo>
                <a:lnTo>
                  <a:pt x="77" y="275"/>
                </a:lnTo>
                <a:lnTo>
                  <a:pt x="73" y="273"/>
                </a:lnTo>
                <a:lnTo>
                  <a:pt x="71" y="270"/>
                </a:lnTo>
                <a:lnTo>
                  <a:pt x="71" y="95"/>
                </a:lnTo>
                <a:lnTo>
                  <a:pt x="73" y="91"/>
                </a:lnTo>
                <a:lnTo>
                  <a:pt x="77" y="89"/>
                </a:lnTo>
                <a:lnTo>
                  <a:pt x="80" y="91"/>
                </a:lnTo>
                <a:lnTo>
                  <a:pt x="82" y="95"/>
                </a:lnTo>
                <a:lnTo>
                  <a:pt x="82" y="270"/>
                </a:lnTo>
                <a:close/>
              </a:path>
            </a:pathLst>
          </a:custGeom>
          <a:solidFill>
            <a:schemeClr val="accent6">
              <a:lumMod val="75000"/>
            </a:schemeClr>
          </a:solidFill>
          <a:ln w="9525">
            <a:noFill/>
            <a:round/>
            <a:headEnd/>
            <a:tailEnd/>
          </a:ln>
        </p:spPr>
        <p:txBody>
          <a:bodyPr vert="horz" wrap="square" lIns="86646" tIns="43323" rIns="86646" bIns="43323" numCol="1" anchor="t" anchorCtr="0" compatLnSpc="1">
            <a:prstTxWarp prst="textNoShape">
              <a:avLst/>
            </a:prstTxWarp>
          </a:bodyPr>
          <a:lstStyle/>
          <a:p>
            <a:endParaRPr lang="en-ZA" sz="1706"/>
          </a:p>
        </p:txBody>
      </p:sp>
      <p:sp>
        <p:nvSpPr>
          <p:cNvPr id="49" name="Freeform 146"/>
          <p:cNvSpPr>
            <a:spLocks noEditPoints="1"/>
          </p:cNvSpPr>
          <p:nvPr/>
        </p:nvSpPr>
        <p:spPr bwMode="auto">
          <a:xfrm>
            <a:off x="6621587" y="1518945"/>
            <a:ext cx="521984" cy="675421"/>
          </a:xfrm>
          <a:custGeom>
            <a:avLst/>
            <a:gdLst/>
            <a:ahLst/>
            <a:cxnLst>
              <a:cxn ang="0">
                <a:pos x="146" y="317"/>
              </a:cxn>
              <a:cxn ang="0">
                <a:pos x="207" y="328"/>
              </a:cxn>
              <a:cxn ang="0">
                <a:pos x="203" y="313"/>
              </a:cxn>
              <a:cxn ang="0">
                <a:pos x="211" y="282"/>
              </a:cxn>
              <a:cxn ang="0">
                <a:pos x="219" y="301"/>
              </a:cxn>
              <a:cxn ang="0">
                <a:pos x="209" y="288"/>
              </a:cxn>
              <a:cxn ang="0">
                <a:pos x="188" y="343"/>
              </a:cxn>
              <a:cxn ang="0">
                <a:pos x="165" y="361"/>
              </a:cxn>
              <a:cxn ang="0">
                <a:pos x="134" y="282"/>
              </a:cxn>
              <a:cxn ang="0">
                <a:pos x="155" y="284"/>
              </a:cxn>
              <a:cxn ang="0">
                <a:pos x="192" y="280"/>
              </a:cxn>
              <a:cxn ang="0">
                <a:pos x="144" y="343"/>
              </a:cxn>
              <a:cxn ang="0">
                <a:pos x="163" y="390"/>
              </a:cxn>
              <a:cxn ang="0">
                <a:pos x="123" y="353"/>
              </a:cxn>
              <a:cxn ang="0">
                <a:pos x="230" y="261"/>
              </a:cxn>
              <a:cxn ang="0">
                <a:pos x="213" y="368"/>
              </a:cxn>
              <a:cxn ang="0">
                <a:pos x="242" y="357"/>
              </a:cxn>
              <a:cxn ang="0">
                <a:pos x="257" y="334"/>
              </a:cxn>
              <a:cxn ang="0">
                <a:pos x="257" y="328"/>
              </a:cxn>
              <a:cxn ang="0">
                <a:pos x="276" y="290"/>
              </a:cxn>
              <a:cxn ang="0">
                <a:pos x="261" y="280"/>
              </a:cxn>
              <a:cxn ang="0">
                <a:pos x="102" y="351"/>
              </a:cxn>
              <a:cxn ang="0">
                <a:pos x="86" y="345"/>
              </a:cxn>
              <a:cxn ang="0">
                <a:pos x="96" y="343"/>
              </a:cxn>
              <a:cxn ang="0">
                <a:pos x="73" y="290"/>
              </a:cxn>
              <a:cxn ang="0">
                <a:pos x="102" y="270"/>
              </a:cxn>
              <a:cxn ang="0">
                <a:pos x="84" y="282"/>
              </a:cxn>
              <a:cxn ang="0">
                <a:pos x="230" y="409"/>
              </a:cxn>
              <a:cxn ang="0">
                <a:pos x="200" y="432"/>
              </a:cxn>
              <a:cxn ang="0">
                <a:pos x="104" y="409"/>
              </a:cxn>
              <a:cxn ang="0">
                <a:pos x="169" y="441"/>
              </a:cxn>
              <a:cxn ang="0">
                <a:pos x="215" y="395"/>
              </a:cxn>
              <a:cxn ang="0">
                <a:pos x="213" y="388"/>
              </a:cxn>
              <a:cxn ang="0">
                <a:pos x="138" y="388"/>
              </a:cxn>
              <a:cxn ang="0">
                <a:pos x="104" y="374"/>
              </a:cxn>
              <a:cxn ang="0">
                <a:pos x="188" y="414"/>
              </a:cxn>
              <a:cxn ang="0">
                <a:pos x="129" y="238"/>
              </a:cxn>
              <a:cxn ang="0">
                <a:pos x="180" y="213"/>
              </a:cxn>
              <a:cxn ang="0">
                <a:pos x="200" y="186"/>
              </a:cxn>
              <a:cxn ang="0">
                <a:pos x="169" y="132"/>
              </a:cxn>
              <a:cxn ang="0">
                <a:pos x="236" y="140"/>
              </a:cxn>
              <a:cxn ang="0">
                <a:pos x="344" y="84"/>
              </a:cxn>
              <a:cxn ang="0">
                <a:pos x="324" y="29"/>
              </a:cxn>
              <a:cxn ang="0">
                <a:pos x="271" y="125"/>
              </a:cxn>
              <a:cxn ang="0">
                <a:pos x="42" y="96"/>
              </a:cxn>
              <a:cxn ang="0">
                <a:pos x="61" y="67"/>
              </a:cxn>
              <a:cxn ang="0">
                <a:pos x="125" y="155"/>
              </a:cxn>
              <a:cxn ang="0">
                <a:pos x="157" y="50"/>
              </a:cxn>
              <a:cxn ang="0">
                <a:pos x="163" y="109"/>
              </a:cxn>
              <a:cxn ang="0">
                <a:pos x="209" y="130"/>
              </a:cxn>
              <a:cxn ang="0">
                <a:pos x="173" y="103"/>
              </a:cxn>
              <a:cxn ang="0">
                <a:pos x="286" y="265"/>
              </a:cxn>
              <a:cxn ang="0">
                <a:pos x="296" y="320"/>
              </a:cxn>
              <a:cxn ang="0">
                <a:pos x="272" y="174"/>
              </a:cxn>
              <a:cxn ang="0">
                <a:pos x="290" y="171"/>
              </a:cxn>
              <a:cxn ang="0">
                <a:pos x="297" y="144"/>
              </a:cxn>
              <a:cxn ang="0">
                <a:pos x="226" y="155"/>
              </a:cxn>
              <a:cxn ang="0">
                <a:pos x="119" y="190"/>
              </a:cxn>
              <a:cxn ang="0">
                <a:pos x="48" y="134"/>
              </a:cxn>
              <a:cxn ang="0">
                <a:pos x="63" y="161"/>
              </a:cxn>
              <a:cxn ang="0">
                <a:pos x="52" y="190"/>
              </a:cxn>
              <a:cxn ang="0">
                <a:pos x="46" y="303"/>
              </a:cxn>
              <a:cxn ang="0">
                <a:pos x="73" y="361"/>
              </a:cxn>
            </a:cxnLst>
            <a:rect l="0" t="0" r="r" b="b"/>
            <a:pathLst>
              <a:path w="347" h="449">
                <a:moveTo>
                  <a:pt x="157" y="286"/>
                </a:moveTo>
                <a:lnTo>
                  <a:pt x="159" y="286"/>
                </a:lnTo>
                <a:lnTo>
                  <a:pt x="159" y="286"/>
                </a:lnTo>
                <a:lnTo>
                  <a:pt x="159" y="286"/>
                </a:lnTo>
                <a:lnTo>
                  <a:pt x="159" y="288"/>
                </a:lnTo>
                <a:lnTo>
                  <a:pt x="157" y="288"/>
                </a:lnTo>
                <a:lnTo>
                  <a:pt x="157" y="288"/>
                </a:lnTo>
                <a:lnTo>
                  <a:pt x="155" y="290"/>
                </a:lnTo>
                <a:lnTo>
                  <a:pt x="153" y="288"/>
                </a:lnTo>
                <a:lnTo>
                  <a:pt x="153" y="288"/>
                </a:lnTo>
                <a:lnTo>
                  <a:pt x="153" y="286"/>
                </a:lnTo>
                <a:lnTo>
                  <a:pt x="155" y="286"/>
                </a:lnTo>
                <a:lnTo>
                  <a:pt x="157" y="286"/>
                </a:lnTo>
                <a:close/>
                <a:moveTo>
                  <a:pt x="138" y="286"/>
                </a:moveTo>
                <a:lnTo>
                  <a:pt x="138" y="284"/>
                </a:lnTo>
                <a:lnTo>
                  <a:pt x="136" y="282"/>
                </a:lnTo>
                <a:lnTo>
                  <a:pt x="134" y="282"/>
                </a:lnTo>
                <a:lnTo>
                  <a:pt x="134" y="284"/>
                </a:lnTo>
                <a:lnTo>
                  <a:pt x="134" y="284"/>
                </a:lnTo>
                <a:lnTo>
                  <a:pt x="136" y="286"/>
                </a:lnTo>
                <a:lnTo>
                  <a:pt x="138" y="288"/>
                </a:lnTo>
                <a:lnTo>
                  <a:pt x="138" y="286"/>
                </a:lnTo>
                <a:lnTo>
                  <a:pt x="138" y="286"/>
                </a:lnTo>
                <a:lnTo>
                  <a:pt x="138" y="286"/>
                </a:lnTo>
                <a:close/>
                <a:moveTo>
                  <a:pt x="155" y="347"/>
                </a:moveTo>
                <a:lnTo>
                  <a:pt x="157" y="347"/>
                </a:lnTo>
                <a:lnTo>
                  <a:pt x="157" y="347"/>
                </a:lnTo>
                <a:lnTo>
                  <a:pt x="159" y="347"/>
                </a:lnTo>
                <a:lnTo>
                  <a:pt x="159" y="347"/>
                </a:lnTo>
                <a:lnTo>
                  <a:pt x="159" y="347"/>
                </a:lnTo>
                <a:lnTo>
                  <a:pt x="159" y="345"/>
                </a:lnTo>
                <a:lnTo>
                  <a:pt x="157" y="345"/>
                </a:lnTo>
                <a:lnTo>
                  <a:pt x="155" y="345"/>
                </a:lnTo>
                <a:lnTo>
                  <a:pt x="153" y="345"/>
                </a:lnTo>
                <a:lnTo>
                  <a:pt x="153" y="345"/>
                </a:lnTo>
                <a:lnTo>
                  <a:pt x="153" y="345"/>
                </a:lnTo>
                <a:lnTo>
                  <a:pt x="153" y="347"/>
                </a:lnTo>
                <a:lnTo>
                  <a:pt x="155" y="347"/>
                </a:lnTo>
                <a:lnTo>
                  <a:pt x="155" y="347"/>
                </a:lnTo>
                <a:close/>
                <a:moveTo>
                  <a:pt x="148" y="315"/>
                </a:moveTo>
                <a:lnTo>
                  <a:pt x="146" y="313"/>
                </a:lnTo>
                <a:lnTo>
                  <a:pt x="146" y="313"/>
                </a:lnTo>
                <a:lnTo>
                  <a:pt x="144" y="313"/>
                </a:lnTo>
                <a:lnTo>
                  <a:pt x="144" y="313"/>
                </a:lnTo>
                <a:lnTo>
                  <a:pt x="144" y="313"/>
                </a:lnTo>
                <a:lnTo>
                  <a:pt x="144" y="315"/>
                </a:lnTo>
                <a:lnTo>
                  <a:pt x="146" y="317"/>
                </a:lnTo>
                <a:lnTo>
                  <a:pt x="148" y="317"/>
                </a:lnTo>
                <a:lnTo>
                  <a:pt x="150" y="318"/>
                </a:lnTo>
                <a:lnTo>
                  <a:pt x="152" y="320"/>
                </a:lnTo>
                <a:lnTo>
                  <a:pt x="153" y="318"/>
                </a:lnTo>
                <a:lnTo>
                  <a:pt x="153" y="318"/>
                </a:lnTo>
                <a:lnTo>
                  <a:pt x="152" y="317"/>
                </a:lnTo>
                <a:lnTo>
                  <a:pt x="150" y="317"/>
                </a:lnTo>
                <a:lnTo>
                  <a:pt x="148" y="315"/>
                </a:lnTo>
                <a:lnTo>
                  <a:pt x="148" y="315"/>
                </a:lnTo>
                <a:close/>
                <a:moveTo>
                  <a:pt x="169" y="286"/>
                </a:moveTo>
                <a:lnTo>
                  <a:pt x="169" y="286"/>
                </a:lnTo>
                <a:lnTo>
                  <a:pt x="167" y="284"/>
                </a:lnTo>
                <a:lnTo>
                  <a:pt x="167" y="284"/>
                </a:lnTo>
                <a:lnTo>
                  <a:pt x="167" y="284"/>
                </a:lnTo>
                <a:lnTo>
                  <a:pt x="167" y="282"/>
                </a:lnTo>
                <a:lnTo>
                  <a:pt x="169" y="282"/>
                </a:lnTo>
                <a:lnTo>
                  <a:pt x="169" y="282"/>
                </a:lnTo>
                <a:lnTo>
                  <a:pt x="169" y="282"/>
                </a:lnTo>
                <a:lnTo>
                  <a:pt x="171" y="282"/>
                </a:lnTo>
                <a:lnTo>
                  <a:pt x="171" y="284"/>
                </a:lnTo>
                <a:lnTo>
                  <a:pt x="173" y="284"/>
                </a:lnTo>
                <a:lnTo>
                  <a:pt x="173" y="284"/>
                </a:lnTo>
                <a:lnTo>
                  <a:pt x="171" y="286"/>
                </a:lnTo>
                <a:lnTo>
                  <a:pt x="171" y="286"/>
                </a:lnTo>
                <a:lnTo>
                  <a:pt x="171" y="286"/>
                </a:lnTo>
                <a:lnTo>
                  <a:pt x="169" y="286"/>
                </a:lnTo>
                <a:lnTo>
                  <a:pt x="169" y="286"/>
                </a:lnTo>
                <a:lnTo>
                  <a:pt x="169" y="286"/>
                </a:lnTo>
                <a:close/>
                <a:moveTo>
                  <a:pt x="207" y="345"/>
                </a:moveTo>
                <a:lnTo>
                  <a:pt x="207" y="345"/>
                </a:lnTo>
                <a:lnTo>
                  <a:pt x="207" y="345"/>
                </a:lnTo>
                <a:lnTo>
                  <a:pt x="205" y="345"/>
                </a:lnTo>
                <a:lnTo>
                  <a:pt x="203" y="345"/>
                </a:lnTo>
                <a:lnTo>
                  <a:pt x="203" y="345"/>
                </a:lnTo>
                <a:lnTo>
                  <a:pt x="201" y="345"/>
                </a:lnTo>
                <a:lnTo>
                  <a:pt x="201" y="347"/>
                </a:lnTo>
                <a:lnTo>
                  <a:pt x="201" y="347"/>
                </a:lnTo>
                <a:lnTo>
                  <a:pt x="205" y="347"/>
                </a:lnTo>
                <a:lnTo>
                  <a:pt x="207" y="345"/>
                </a:lnTo>
                <a:close/>
                <a:moveTo>
                  <a:pt x="201" y="340"/>
                </a:moveTo>
                <a:lnTo>
                  <a:pt x="201" y="338"/>
                </a:lnTo>
                <a:lnTo>
                  <a:pt x="201" y="334"/>
                </a:lnTo>
                <a:lnTo>
                  <a:pt x="201" y="330"/>
                </a:lnTo>
                <a:lnTo>
                  <a:pt x="203" y="328"/>
                </a:lnTo>
                <a:lnTo>
                  <a:pt x="205" y="326"/>
                </a:lnTo>
                <a:lnTo>
                  <a:pt x="205" y="326"/>
                </a:lnTo>
                <a:lnTo>
                  <a:pt x="207" y="328"/>
                </a:lnTo>
                <a:lnTo>
                  <a:pt x="207" y="330"/>
                </a:lnTo>
                <a:lnTo>
                  <a:pt x="207" y="334"/>
                </a:lnTo>
                <a:lnTo>
                  <a:pt x="207" y="340"/>
                </a:lnTo>
                <a:lnTo>
                  <a:pt x="207" y="342"/>
                </a:lnTo>
                <a:lnTo>
                  <a:pt x="207" y="343"/>
                </a:lnTo>
                <a:lnTo>
                  <a:pt x="207" y="347"/>
                </a:lnTo>
                <a:lnTo>
                  <a:pt x="205" y="355"/>
                </a:lnTo>
                <a:lnTo>
                  <a:pt x="201" y="361"/>
                </a:lnTo>
                <a:lnTo>
                  <a:pt x="200" y="365"/>
                </a:lnTo>
                <a:lnTo>
                  <a:pt x="198" y="368"/>
                </a:lnTo>
                <a:lnTo>
                  <a:pt x="196" y="368"/>
                </a:lnTo>
                <a:lnTo>
                  <a:pt x="196" y="370"/>
                </a:lnTo>
                <a:lnTo>
                  <a:pt x="194" y="370"/>
                </a:lnTo>
                <a:lnTo>
                  <a:pt x="190" y="370"/>
                </a:lnTo>
                <a:lnTo>
                  <a:pt x="188" y="370"/>
                </a:lnTo>
                <a:lnTo>
                  <a:pt x="186" y="370"/>
                </a:lnTo>
                <a:lnTo>
                  <a:pt x="188" y="368"/>
                </a:lnTo>
                <a:lnTo>
                  <a:pt x="192" y="366"/>
                </a:lnTo>
                <a:lnTo>
                  <a:pt x="194" y="366"/>
                </a:lnTo>
                <a:lnTo>
                  <a:pt x="196" y="363"/>
                </a:lnTo>
                <a:lnTo>
                  <a:pt x="198" y="357"/>
                </a:lnTo>
                <a:lnTo>
                  <a:pt x="200" y="351"/>
                </a:lnTo>
                <a:lnTo>
                  <a:pt x="201" y="347"/>
                </a:lnTo>
                <a:lnTo>
                  <a:pt x="203" y="345"/>
                </a:lnTo>
                <a:lnTo>
                  <a:pt x="203" y="343"/>
                </a:lnTo>
                <a:lnTo>
                  <a:pt x="201" y="340"/>
                </a:lnTo>
                <a:lnTo>
                  <a:pt x="201" y="340"/>
                </a:lnTo>
                <a:close/>
                <a:moveTo>
                  <a:pt x="192" y="347"/>
                </a:moveTo>
                <a:lnTo>
                  <a:pt x="190" y="347"/>
                </a:lnTo>
                <a:lnTo>
                  <a:pt x="188" y="347"/>
                </a:lnTo>
                <a:lnTo>
                  <a:pt x="188" y="347"/>
                </a:lnTo>
                <a:lnTo>
                  <a:pt x="186" y="347"/>
                </a:lnTo>
                <a:lnTo>
                  <a:pt x="186" y="347"/>
                </a:lnTo>
                <a:lnTo>
                  <a:pt x="188" y="345"/>
                </a:lnTo>
                <a:lnTo>
                  <a:pt x="190" y="345"/>
                </a:lnTo>
                <a:lnTo>
                  <a:pt x="192" y="345"/>
                </a:lnTo>
                <a:lnTo>
                  <a:pt x="192" y="345"/>
                </a:lnTo>
                <a:lnTo>
                  <a:pt x="194" y="345"/>
                </a:lnTo>
                <a:lnTo>
                  <a:pt x="194" y="345"/>
                </a:lnTo>
                <a:lnTo>
                  <a:pt x="194" y="347"/>
                </a:lnTo>
                <a:lnTo>
                  <a:pt x="192" y="347"/>
                </a:lnTo>
                <a:lnTo>
                  <a:pt x="192" y="347"/>
                </a:lnTo>
                <a:close/>
                <a:moveTo>
                  <a:pt x="200" y="315"/>
                </a:moveTo>
                <a:lnTo>
                  <a:pt x="201" y="313"/>
                </a:lnTo>
                <a:lnTo>
                  <a:pt x="201" y="313"/>
                </a:lnTo>
                <a:lnTo>
                  <a:pt x="201" y="313"/>
                </a:lnTo>
                <a:lnTo>
                  <a:pt x="203" y="313"/>
                </a:lnTo>
                <a:lnTo>
                  <a:pt x="203" y="313"/>
                </a:lnTo>
                <a:lnTo>
                  <a:pt x="203" y="315"/>
                </a:lnTo>
                <a:lnTo>
                  <a:pt x="201" y="317"/>
                </a:lnTo>
                <a:lnTo>
                  <a:pt x="200" y="317"/>
                </a:lnTo>
                <a:lnTo>
                  <a:pt x="198" y="318"/>
                </a:lnTo>
                <a:lnTo>
                  <a:pt x="196" y="320"/>
                </a:lnTo>
                <a:lnTo>
                  <a:pt x="194" y="318"/>
                </a:lnTo>
                <a:lnTo>
                  <a:pt x="194" y="318"/>
                </a:lnTo>
                <a:lnTo>
                  <a:pt x="196" y="317"/>
                </a:lnTo>
                <a:lnTo>
                  <a:pt x="198" y="317"/>
                </a:lnTo>
                <a:lnTo>
                  <a:pt x="200" y="315"/>
                </a:lnTo>
                <a:lnTo>
                  <a:pt x="200" y="315"/>
                </a:lnTo>
                <a:close/>
                <a:moveTo>
                  <a:pt x="178" y="286"/>
                </a:moveTo>
                <a:lnTo>
                  <a:pt x="178" y="286"/>
                </a:lnTo>
                <a:lnTo>
                  <a:pt x="178" y="284"/>
                </a:lnTo>
                <a:lnTo>
                  <a:pt x="180" y="284"/>
                </a:lnTo>
                <a:lnTo>
                  <a:pt x="180" y="284"/>
                </a:lnTo>
                <a:lnTo>
                  <a:pt x="178" y="282"/>
                </a:lnTo>
                <a:lnTo>
                  <a:pt x="178" y="282"/>
                </a:lnTo>
                <a:lnTo>
                  <a:pt x="178" y="282"/>
                </a:lnTo>
                <a:lnTo>
                  <a:pt x="177" y="282"/>
                </a:lnTo>
                <a:lnTo>
                  <a:pt x="177" y="282"/>
                </a:lnTo>
                <a:lnTo>
                  <a:pt x="177" y="284"/>
                </a:lnTo>
                <a:lnTo>
                  <a:pt x="175" y="284"/>
                </a:lnTo>
                <a:lnTo>
                  <a:pt x="175" y="284"/>
                </a:lnTo>
                <a:lnTo>
                  <a:pt x="177" y="286"/>
                </a:lnTo>
                <a:lnTo>
                  <a:pt x="177" y="286"/>
                </a:lnTo>
                <a:lnTo>
                  <a:pt x="177" y="286"/>
                </a:lnTo>
                <a:lnTo>
                  <a:pt x="177" y="286"/>
                </a:lnTo>
                <a:lnTo>
                  <a:pt x="178" y="286"/>
                </a:lnTo>
                <a:lnTo>
                  <a:pt x="178" y="286"/>
                </a:lnTo>
                <a:close/>
                <a:moveTo>
                  <a:pt x="190" y="286"/>
                </a:moveTo>
                <a:lnTo>
                  <a:pt x="188" y="286"/>
                </a:lnTo>
                <a:lnTo>
                  <a:pt x="188" y="286"/>
                </a:lnTo>
                <a:lnTo>
                  <a:pt x="186" y="286"/>
                </a:lnTo>
                <a:lnTo>
                  <a:pt x="188" y="288"/>
                </a:lnTo>
                <a:lnTo>
                  <a:pt x="190" y="288"/>
                </a:lnTo>
                <a:lnTo>
                  <a:pt x="190" y="288"/>
                </a:lnTo>
                <a:lnTo>
                  <a:pt x="192" y="290"/>
                </a:lnTo>
                <a:lnTo>
                  <a:pt x="194" y="288"/>
                </a:lnTo>
                <a:lnTo>
                  <a:pt x="194" y="288"/>
                </a:lnTo>
                <a:lnTo>
                  <a:pt x="192" y="286"/>
                </a:lnTo>
                <a:lnTo>
                  <a:pt x="192" y="286"/>
                </a:lnTo>
                <a:lnTo>
                  <a:pt x="190" y="286"/>
                </a:lnTo>
                <a:close/>
                <a:moveTo>
                  <a:pt x="209" y="286"/>
                </a:moveTo>
                <a:lnTo>
                  <a:pt x="209" y="284"/>
                </a:lnTo>
                <a:lnTo>
                  <a:pt x="211" y="282"/>
                </a:lnTo>
                <a:lnTo>
                  <a:pt x="213" y="282"/>
                </a:lnTo>
                <a:lnTo>
                  <a:pt x="213" y="284"/>
                </a:lnTo>
                <a:lnTo>
                  <a:pt x="213" y="284"/>
                </a:lnTo>
                <a:lnTo>
                  <a:pt x="211" y="286"/>
                </a:lnTo>
                <a:lnTo>
                  <a:pt x="209" y="288"/>
                </a:lnTo>
                <a:lnTo>
                  <a:pt x="209" y="286"/>
                </a:lnTo>
                <a:lnTo>
                  <a:pt x="209" y="286"/>
                </a:lnTo>
                <a:lnTo>
                  <a:pt x="209" y="286"/>
                </a:lnTo>
                <a:close/>
                <a:moveTo>
                  <a:pt x="215" y="292"/>
                </a:moveTo>
                <a:lnTo>
                  <a:pt x="215" y="290"/>
                </a:lnTo>
                <a:lnTo>
                  <a:pt x="215" y="288"/>
                </a:lnTo>
                <a:lnTo>
                  <a:pt x="215" y="288"/>
                </a:lnTo>
                <a:lnTo>
                  <a:pt x="213" y="288"/>
                </a:lnTo>
                <a:lnTo>
                  <a:pt x="213" y="288"/>
                </a:lnTo>
                <a:lnTo>
                  <a:pt x="211" y="288"/>
                </a:lnTo>
                <a:lnTo>
                  <a:pt x="209" y="288"/>
                </a:lnTo>
                <a:lnTo>
                  <a:pt x="209" y="290"/>
                </a:lnTo>
                <a:lnTo>
                  <a:pt x="209" y="290"/>
                </a:lnTo>
                <a:lnTo>
                  <a:pt x="209" y="294"/>
                </a:lnTo>
                <a:lnTo>
                  <a:pt x="211" y="295"/>
                </a:lnTo>
                <a:lnTo>
                  <a:pt x="213" y="297"/>
                </a:lnTo>
                <a:lnTo>
                  <a:pt x="213" y="297"/>
                </a:lnTo>
                <a:lnTo>
                  <a:pt x="213" y="299"/>
                </a:lnTo>
                <a:lnTo>
                  <a:pt x="213" y="305"/>
                </a:lnTo>
                <a:lnTo>
                  <a:pt x="215" y="307"/>
                </a:lnTo>
                <a:lnTo>
                  <a:pt x="215" y="309"/>
                </a:lnTo>
                <a:lnTo>
                  <a:pt x="215" y="311"/>
                </a:lnTo>
                <a:lnTo>
                  <a:pt x="215" y="311"/>
                </a:lnTo>
                <a:lnTo>
                  <a:pt x="217" y="311"/>
                </a:lnTo>
                <a:lnTo>
                  <a:pt x="217" y="311"/>
                </a:lnTo>
                <a:lnTo>
                  <a:pt x="217" y="313"/>
                </a:lnTo>
                <a:lnTo>
                  <a:pt x="217" y="315"/>
                </a:lnTo>
                <a:lnTo>
                  <a:pt x="217" y="317"/>
                </a:lnTo>
                <a:lnTo>
                  <a:pt x="217" y="318"/>
                </a:lnTo>
                <a:lnTo>
                  <a:pt x="219" y="318"/>
                </a:lnTo>
                <a:lnTo>
                  <a:pt x="221" y="317"/>
                </a:lnTo>
                <a:lnTo>
                  <a:pt x="221" y="317"/>
                </a:lnTo>
                <a:lnTo>
                  <a:pt x="221" y="315"/>
                </a:lnTo>
                <a:lnTo>
                  <a:pt x="219" y="315"/>
                </a:lnTo>
                <a:lnTo>
                  <a:pt x="219" y="313"/>
                </a:lnTo>
                <a:lnTo>
                  <a:pt x="219" y="313"/>
                </a:lnTo>
                <a:lnTo>
                  <a:pt x="217" y="313"/>
                </a:lnTo>
                <a:lnTo>
                  <a:pt x="219" y="311"/>
                </a:lnTo>
                <a:lnTo>
                  <a:pt x="219" y="309"/>
                </a:lnTo>
                <a:lnTo>
                  <a:pt x="219" y="307"/>
                </a:lnTo>
                <a:lnTo>
                  <a:pt x="219" y="305"/>
                </a:lnTo>
                <a:lnTo>
                  <a:pt x="219" y="301"/>
                </a:lnTo>
                <a:lnTo>
                  <a:pt x="217" y="297"/>
                </a:lnTo>
                <a:lnTo>
                  <a:pt x="217" y="295"/>
                </a:lnTo>
                <a:lnTo>
                  <a:pt x="217" y="294"/>
                </a:lnTo>
                <a:lnTo>
                  <a:pt x="215" y="292"/>
                </a:lnTo>
                <a:close/>
                <a:moveTo>
                  <a:pt x="198" y="278"/>
                </a:moveTo>
                <a:lnTo>
                  <a:pt x="198" y="278"/>
                </a:lnTo>
                <a:lnTo>
                  <a:pt x="200" y="276"/>
                </a:lnTo>
                <a:lnTo>
                  <a:pt x="200" y="276"/>
                </a:lnTo>
                <a:lnTo>
                  <a:pt x="198" y="274"/>
                </a:lnTo>
                <a:lnTo>
                  <a:pt x="198" y="276"/>
                </a:lnTo>
                <a:lnTo>
                  <a:pt x="196" y="274"/>
                </a:lnTo>
                <a:lnTo>
                  <a:pt x="196" y="274"/>
                </a:lnTo>
                <a:lnTo>
                  <a:pt x="196" y="272"/>
                </a:lnTo>
                <a:lnTo>
                  <a:pt x="196" y="272"/>
                </a:lnTo>
                <a:lnTo>
                  <a:pt x="196" y="272"/>
                </a:lnTo>
                <a:lnTo>
                  <a:pt x="198" y="270"/>
                </a:lnTo>
                <a:lnTo>
                  <a:pt x="198" y="269"/>
                </a:lnTo>
                <a:lnTo>
                  <a:pt x="198" y="269"/>
                </a:lnTo>
                <a:lnTo>
                  <a:pt x="198" y="267"/>
                </a:lnTo>
                <a:lnTo>
                  <a:pt x="198" y="267"/>
                </a:lnTo>
                <a:lnTo>
                  <a:pt x="198" y="267"/>
                </a:lnTo>
                <a:lnTo>
                  <a:pt x="200" y="267"/>
                </a:lnTo>
                <a:lnTo>
                  <a:pt x="200" y="267"/>
                </a:lnTo>
                <a:lnTo>
                  <a:pt x="203" y="267"/>
                </a:lnTo>
                <a:lnTo>
                  <a:pt x="205" y="267"/>
                </a:lnTo>
                <a:lnTo>
                  <a:pt x="205" y="269"/>
                </a:lnTo>
                <a:lnTo>
                  <a:pt x="205" y="269"/>
                </a:lnTo>
                <a:lnTo>
                  <a:pt x="207" y="269"/>
                </a:lnTo>
                <a:lnTo>
                  <a:pt x="207" y="270"/>
                </a:lnTo>
                <a:lnTo>
                  <a:pt x="205" y="272"/>
                </a:lnTo>
                <a:lnTo>
                  <a:pt x="205" y="272"/>
                </a:lnTo>
                <a:lnTo>
                  <a:pt x="203" y="274"/>
                </a:lnTo>
                <a:lnTo>
                  <a:pt x="203" y="274"/>
                </a:lnTo>
                <a:lnTo>
                  <a:pt x="203" y="276"/>
                </a:lnTo>
                <a:lnTo>
                  <a:pt x="203" y="278"/>
                </a:lnTo>
                <a:lnTo>
                  <a:pt x="205" y="278"/>
                </a:lnTo>
                <a:lnTo>
                  <a:pt x="207" y="278"/>
                </a:lnTo>
                <a:lnTo>
                  <a:pt x="209" y="280"/>
                </a:lnTo>
                <a:lnTo>
                  <a:pt x="211" y="280"/>
                </a:lnTo>
                <a:lnTo>
                  <a:pt x="211" y="282"/>
                </a:lnTo>
                <a:lnTo>
                  <a:pt x="211" y="282"/>
                </a:lnTo>
                <a:lnTo>
                  <a:pt x="213" y="282"/>
                </a:lnTo>
                <a:lnTo>
                  <a:pt x="215" y="282"/>
                </a:lnTo>
                <a:lnTo>
                  <a:pt x="215" y="284"/>
                </a:lnTo>
                <a:lnTo>
                  <a:pt x="213" y="286"/>
                </a:lnTo>
                <a:lnTo>
                  <a:pt x="211" y="288"/>
                </a:lnTo>
                <a:lnTo>
                  <a:pt x="209" y="288"/>
                </a:lnTo>
                <a:lnTo>
                  <a:pt x="209" y="288"/>
                </a:lnTo>
                <a:lnTo>
                  <a:pt x="207" y="288"/>
                </a:lnTo>
                <a:lnTo>
                  <a:pt x="207" y="288"/>
                </a:lnTo>
                <a:lnTo>
                  <a:pt x="207" y="288"/>
                </a:lnTo>
                <a:lnTo>
                  <a:pt x="205" y="294"/>
                </a:lnTo>
                <a:lnTo>
                  <a:pt x="203" y="301"/>
                </a:lnTo>
                <a:lnTo>
                  <a:pt x="203" y="307"/>
                </a:lnTo>
                <a:lnTo>
                  <a:pt x="201" y="311"/>
                </a:lnTo>
                <a:lnTo>
                  <a:pt x="201" y="313"/>
                </a:lnTo>
                <a:lnTo>
                  <a:pt x="203" y="315"/>
                </a:lnTo>
                <a:lnTo>
                  <a:pt x="207" y="317"/>
                </a:lnTo>
                <a:lnTo>
                  <a:pt x="207" y="318"/>
                </a:lnTo>
                <a:lnTo>
                  <a:pt x="209" y="320"/>
                </a:lnTo>
                <a:lnTo>
                  <a:pt x="209" y="324"/>
                </a:lnTo>
                <a:lnTo>
                  <a:pt x="205" y="324"/>
                </a:lnTo>
                <a:lnTo>
                  <a:pt x="203" y="326"/>
                </a:lnTo>
                <a:lnTo>
                  <a:pt x="201" y="330"/>
                </a:lnTo>
                <a:lnTo>
                  <a:pt x="200" y="334"/>
                </a:lnTo>
                <a:lnTo>
                  <a:pt x="198" y="336"/>
                </a:lnTo>
                <a:lnTo>
                  <a:pt x="196" y="340"/>
                </a:lnTo>
                <a:lnTo>
                  <a:pt x="194" y="342"/>
                </a:lnTo>
                <a:lnTo>
                  <a:pt x="194" y="343"/>
                </a:lnTo>
                <a:lnTo>
                  <a:pt x="194" y="345"/>
                </a:lnTo>
                <a:lnTo>
                  <a:pt x="194" y="347"/>
                </a:lnTo>
                <a:lnTo>
                  <a:pt x="194" y="351"/>
                </a:lnTo>
                <a:lnTo>
                  <a:pt x="192" y="357"/>
                </a:lnTo>
                <a:lnTo>
                  <a:pt x="188" y="361"/>
                </a:lnTo>
                <a:lnTo>
                  <a:pt x="186" y="365"/>
                </a:lnTo>
                <a:lnTo>
                  <a:pt x="186" y="365"/>
                </a:lnTo>
                <a:lnTo>
                  <a:pt x="186" y="366"/>
                </a:lnTo>
                <a:lnTo>
                  <a:pt x="184" y="366"/>
                </a:lnTo>
                <a:lnTo>
                  <a:pt x="184" y="366"/>
                </a:lnTo>
                <a:lnTo>
                  <a:pt x="182" y="368"/>
                </a:lnTo>
                <a:lnTo>
                  <a:pt x="180" y="368"/>
                </a:lnTo>
                <a:lnTo>
                  <a:pt x="178" y="368"/>
                </a:lnTo>
                <a:lnTo>
                  <a:pt x="177" y="368"/>
                </a:lnTo>
                <a:lnTo>
                  <a:pt x="177" y="366"/>
                </a:lnTo>
                <a:lnTo>
                  <a:pt x="178" y="366"/>
                </a:lnTo>
                <a:lnTo>
                  <a:pt x="180" y="365"/>
                </a:lnTo>
                <a:lnTo>
                  <a:pt x="182" y="365"/>
                </a:lnTo>
                <a:lnTo>
                  <a:pt x="182" y="363"/>
                </a:lnTo>
                <a:lnTo>
                  <a:pt x="182" y="361"/>
                </a:lnTo>
                <a:lnTo>
                  <a:pt x="184" y="357"/>
                </a:lnTo>
                <a:lnTo>
                  <a:pt x="186" y="351"/>
                </a:lnTo>
                <a:lnTo>
                  <a:pt x="186" y="347"/>
                </a:lnTo>
                <a:lnTo>
                  <a:pt x="188" y="345"/>
                </a:lnTo>
                <a:lnTo>
                  <a:pt x="188" y="343"/>
                </a:lnTo>
                <a:lnTo>
                  <a:pt x="190" y="343"/>
                </a:lnTo>
                <a:lnTo>
                  <a:pt x="190" y="340"/>
                </a:lnTo>
                <a:lnTo>
                  <a:pt x="190" y="332"/>
                </a:lnTo>
                <a:lnTo>
                  <a:pt x="194" y="328"/>
                </a:lnTo>
                <a:lnTo>
                  <a:pt x="196" y="322"/>
                </a:lnTo>
                <a:lnTo>
                  <a:pt x="196" y="320"/>
                </a:lnTo>
                <a:lnTo>
                  <a:pt x="194" y="318"/>
                </a:lnTo>
                <a:lnTo>
                  <a:pt x="192" y="315"/>
                </a:lnTo>
                <a:lnTo>
                  <a:pt x="192" y="303"/>
                </a:lnTo>
                <a:lnTo>
                  <a:pt x="192" y="292"/>
                </a:lnTo>
                <a:lnTo>
                  <a:pt x="192" y="290"/>
                </a:lnTo>
                <a:lnTo>
                  <a:pt x="188" y="294"/>
                </a:lnTo>
                <a:lnTo>
                  <a:pt x="186" y="295"/>
                </a:lnTo>
                <a:lnTo>
                  <a:pt x="182" y="294"/>
                </a:lnTo>
                <a:lnTo>
                  <a:pt x="178" y="292"/>
                </a:lnTo>
                <a:lnTo>
                  <a:pt x="177" y="288"/>
                </a:lnTo>
                <a:lnTo>
                  <a:pt x="177" y="286"/>
                </a:lnTo>
                <a:lnTo>
                  <a:pt x="175" y="284"/>
                </a:lnTo>
                <a:lnTo>
                  <a:pt x="175" y="284"/>
                </a:lnTo>
                <a:lnTo>
                  <a:pt x="175" y="284"/>
                </a:lnTo>
                <a:lnTo>
                  <a:pt x="173" y="282"/>
                </a:lnTo>
                <a:lnTo>
                  <a:pt x="173" y="284"/>
                </a:lnTo>
                <a:lnTo>
                  <a:pt x="173" y="284"/>
                </a:lnTo>
                <a:lnTo>
                  <a:pt x="171" y="284"/>
                </a:lnTo>
                <a:lnTo>
                  <a:pt x="171" y="286"/>
                </a:lnTo>
                <a:lnTo>
                  <a:pt x="169" y="288"/>
                </a:lnTo>
                <a:lnTo>
                  <a:pt x="167" y="292"/>
                </a:lnTo>
                <a:lnTo>
                  <a:pt x="165" y="294"/>
                </a:lnTo>
                <a:lnTo>
                  <a:pt x="161" y="295"/>
                </a:lnTo>
                <a:lnTo>
                  <a:pt x="159" y="294"/>
                </a:lnTo>
                <a:lnTo>
                  <a:pt x="155" y="290"/>
                </a:lnTo>
                <a:lnTo>
                  <a:pt x="153" y="292"/>
                </a:lnTo>
                <a:lnTo>
                  <a:pt x="155" y="303"/>
                </a:lnTo>
                <a:lnTo>
                  <a:pt x="153" y="315"/>
                </a:lnTo>
                <a:lnTo>
                  <a:pt x="153" y="318"/>
                </a:lnTo>
                <a:lnTo>
                  <a:pt x="152" y="320"/>
                </a:lnTo>
                <a:lnTo>
                  <a:pt x="152" y="322"/>
                </a:lnTo>
                <a:lnTo>
                  <a:pt x="153" y="328"/>
                </a:lnTo>
                <a:lnTo>
                  <a:pt x="155" y="332"/>
                </a:lnTo>
                <a:lnTo>
                  <a:pt x="157" y="340"/>
                </a:lnTo>
                <a:lnTo>
                  <a:pt x="157" y="343"/>
                </a:lnTo>
                <a:lnTo>
                  <a:pt x="157" y="343"/>
                </a:lnTo>
                <a:lnTo>
                  <a:pt x="159" y="345"/>
                </a:lnTo>
                <a:lnTo>
                  <a:pt x="159" y="347"/>
                </a:lnTo>
                <a:lnTo>
                  <a:pt x="161" y="351"/>
                </a:lnTo>
                <a:lnTo>
                  <a:pt x="163" y="357"/>
                </a:lnTo>
                <a:lnTo>
                  <a:pt x="165" y="361"/>
                </a:lnTo>
                <a:lnTo>
                  <a:pt x="165" y="363"/>
                </a:lnTo>
                <a:lnTo>
                  <a:pt x="165" y="365"/>
                </a:lnTo>
                <a:lnTo>
                  <a:pt x="165" y="365"/>
                </a:lnTo>
                <a:lnTo>
                  <a:pt x="167" y="366"/>
                </a:lnTo>
                <a:lnTo>
                  <a:pt x="169" y="366"/>
                </a:lnTo>
                <a:lnTo>
                  <a:pt x="171" y="368"/>
                </a:lnTo>
                <a:lnTo>
                  <a:pt x="169" y="368"/>
                </a:lnTo>
                <a:lnTo>
                  <a:pt x="167" y="368"/>
                </a:lnTo>
                <a:lnTo>
                  <a:pt x="165" y="368"/>
                </a:lnTo>
                <a:lnTo>
                  <a:pt x="163" y="366"/>
                </a:lnTo>
                <a:lnTo>
                  <a:pt x="161" y="366"/>
                </a:lnTo>
                <a:lnTo>
                  <a:pt x="161" y="366"/>
                </a:lnTo>
                <a:lnTo>
                  <a:pt x="161" y="365"/>
                </a:lnTo>
                <a:lnTo>
                  <a:pt x="161" y="365"/>
                </a:lnTo>
                <a:lnTo>
                  <a:pt x="159" y="361"/>
                </a:lnTo>
                <a:lnTo>
                  <a:pt x="155" y="357"/>
                </a:lnTo>
                <a:lnTo>
                  <a:pt x="153" y="351"/>
                </a:lnTo>
                <a:lnTo>
                  <a:pt x="153" y="347"/>
                </a:lnTo>
                <a:lnTo>
                  <a:pt x="153" y="345"/>
                </a:lnTo>
                <a:lnTo>
                  <a:pt x="153" y="343"/>
                </a:lnTo>
                <a:lnTo>
                  <a:pt x="152" y="342"/>
                </a:lnTo>
                <a:lnTo>
                  <a:pt x="150" y="340"/>
                </a:lnTo>
                <a:lnTo>
                  <a:pt x="148" y="336"/>
                </a:lnTo>
                <a:lnTo>
                  <a:pt x="148" y="334"/>
                </a:lnTo>
                <a:lnTo>
                  <a:pt x="146" y="330"/>
                </a:lnTo>
                <a:lnTo>
                  <a:pt x="144" y="326"/>
                </a:lnTo>
                <a:lnTo>
                  <a:pt x="142" y="324"/>
                </a:lnTo>
                <a:lnTo>
                  <a:pt x="138" y="324"/>
                </a:lnTo>
                <a:lnTo>
                  <a:pt x="138" y="320"/>
                </a:lnTo>
                <a:lnTo>
                  <a:pt x="138" y="318"/>
                </a:lnTo>
                <a:lnTo>
                  <a:pt x="140" y="317"/>
                </a:lnTo>
                <a:lnTo>
                  <a:pt x="144" y="315"/>
                </a:lnTo>
                <a:lnTo>
                  <a:pt x="146" y="313"/>
                </a:lnTo>
                <a:lnTo>
                  <a:pt x="146" y="311"/>
                </a:lnTo>
                <a:lnTo>
                  <a:pt x="144" y="307"/>
                </a:lnTo>
                <a:lnTo>
                  <a:pt x="142" y="301"/>
                </a:lnTo>
                <a:lnTo>
                  <a:pt x="140" y="294"/>
                </a:lnTo>
                <a:lnTo>
                  <a:pt x="140" y="288"/>
                </a:lnTo>
                <a:lnTo>
                  <a:pt x="138" y="288"/>
                </a:lnTo>
                <a:lnTo>
                  <a:pt x="138" y="288"/>
                </a:lnTo>
                <a:lnTo>
                  <a:pt x="138" y="288"/>
                </a:lnTo>
                <a:lnTo>
                  <a:pt x="136" y="288"/>
                </a:lnTo>
                <a:lnTo>
                  <a:pt x="136" y="288"/>
                </a:lnTo>
                <a:lnTo>
                  <a:pt x="134" y="286"/>
                </a:lnTo>
                <a:lnTo>
                  <a:pt x="132" y="284"/>
                </a:lnTo>
                <a:lnTo>
                  <a:pt x="132" y="282"/>
                </a:lnTo>
                <a:lnTo>
                  <a:pt x="134" y="282"/>
                </a:lnTo>
                <a:lnTo>
                  <a:pt x="134" y="282"/>
                </a:lnTo>
                <a:lnTo>
                  <a:pt x="136" y="282"/>
                </a:lnTo>
                <a:lnTo>
                  <a:pt x="136" y="280"/>
                </a:lnTo>
                <a:lnTo>
                  <a:pt x="136" y="280"/>
                </a:lnTo>
                <a:lnTo>
                  <a:pt x="140" y="278"/>
                </a:lnTo>
                <a:lnTo>
                  <a:pt x="142" y="278"/>
                </a:lnTo>
                <a:lnTo>
                  <a:pt x="144" y="278"/>
                </a:lnTo>
                <a:lnTo>
                  <a:pt x="144" y="276"/>
                </a:lnTo>
                <a:lnTo>
                  <a:pt x="144" y="274"/>
                </a:lnTo>
                <a:lnTo>
                  <a:pt x="144" y="274"/>
                </a:lnTo>
                <a:lnTo>
                  <a:pt x="142" y="272"/>
                </a:lnTo>
                <a:lnTo>
                  <a:pt x="140" y="272"/>
                </a:lnTo>
                <a:lnTo>
                  <a:pt x="140" y="270"/>
                </a:lnTo>
                <a:lnTo>
                  <a:pt x="140" y="269"/>
                </a:lnTo>
                <a:lnTo>
                  <a:pt x="140" y="269"/>
                </a:lnTo>
                <a:lnTo>
                  <a:pt x="142" y="269"/>
                </a:lnTo>
                <a:lnTo>
                  <a:pt x="142" y="267"/>
                </a:lnTo>
                <a:lnTo>
                  <a:pt x="144" y="267"/>
                </a:lnTo>
                <a:lnTo>
                  <a:pt x="146" y="267"/>
                </a:lnTo>
                <a:lnTo>
                  <a:pt x="148" y="267"/>
                </a:lnTo>
                <a:lnTo>
                  <a:pt x="148" y="267"/>
                </a:lnTo>
                <a:lnTo>
                  <a:pt x="150" y="267"/>
                </a:lnTo>
                <a:lnTo>
                  <a:pt x="150" y="267"/>
                </a:lnTo>
                <a:lnTo>
                  <a:pt x="150" y="269"/>
                </a:lnTo>
                <a:lnTo>
                  <a:pt x="150" y="269"/>
                </a:lnTo>
                <a:lnTo>
                  <a:pt x="150" y="270"/>
                </a:lnTo>
                <a:lnTo>
                  <a:pt x="152" y="272"/>
                </a:lnTo>
                <a:lnTo>
                  <a:pt x="152" y="272"/>
                </a:lnTo>
                <a:lnTo>
                  <a:pt x="152" y="272"/>
                </a:lnTo>
                <a:lnTo>
                  <a:pt x="152" y="274"/>
                </a:lnTo>
                <a:lnTo>
                  <a:pt x="150" y="274"/>
                </a:lnTo>
                <a:lnTo>
                  <a:pt x="150" y="276"/>
                </a:lnTo>
                <a:lnTo>
                  <a:pt x="148" y="274"/>
                </a:lnTo>
                <a:lnTo>
                  <a:pt x="148" y="276"/>
                </a:lnTo>
                <a:lnTo>
                  <a:pt x="148" y="276"/>
                </a:lnTo>
                <a:lnTo>
                  <a:pt x="148" y="278"/>
                </a:lnTo>
                <a:lnTo>
                  <a:pt x="150" y="278"/>
                </a:lnTo>
                <a:lnTo>
                  <a:pt x="150" y="278"/>
                </a:lnTo>
                <a:lnTo>
                  <a:pt x="152" y="278"/>
                </a:lnTo>
                <a:lnTo>
                  <a:pt x="155" y="280"/>
                </a:lnTo>
                <a:lnTo>
                  <a:pt x="157" y="282"/>
                </a:lnTo>
                <a:lnTo>
                  <a:pt x="157" y="282"/>
                </a:lnTo>
                <a:lnTo>
                  <a:pt x="155" y="284"/>
                </a:lnTo>
                <a:lnTo>
                  <a:pt x="153" y="284"/>
                </a:lnTo>
                <a:lnTo>
                  <a:pt x="153" y="284"/>
                </a:lnTo>
                <a:lnTo>
                  <a:pt x="153" y="284"/>
                </a:lnTo>
                <a:lnTo>
                  <a:pt x="155" y="284"/>
                </a:lnTo>
                <a:lnTo>
                  <a:pt x="157" y="284"/>
                </a:lnTo>
                <a:lnTo>
                  <a:pt x="161" y="284"/>
                </a:lnTo>
                <a:lnTo>
                  <a:pt x="161" y="286"/>
                </a:lnTo>
                <a:lnTo>
                  <a:pt x="161" y="288"/>
                </a:lnTo>
                <a:lnTo>
                  <a:pt x="161" y="288"/>
                </a:lnTo>
                <a:lnTo>
                  <a:pt x="159" y="288"/>
                </a:lnTo>
                <a:lnTo>
                  <a:pt x="159" y="290"/>
                </a:lnTo>
                <a:lnTo>
                  <a:pt x="161" y="292"/>
                </a:lnTo>
                <a:lnTo>
                  <a:pt x="161" y="292"/>
                </a:lnTo>
                <a:lnTo>
                  <a:pt x="163" y="290"/>
                </a:lnTo>
                <a:lnTo>
                  <a:pt x="163" y="288"/>
                </a:lnTo>
                <a:lnTo>
                  <a:pt x="165" y="286"/>
                </a:lnTo>
                <a:lnTo>
                  <a:pt x="167" y="284"/>
                </a:lnTo>
                <a:lnTo>
                  <a:pt x="169" y="282"/>
                </a:lnTo>
                <a:lnTo>
                  <a:pt x="169" y="282"/>
                </a:lnTo>
                <a:lnTo>
                  <a:pt x="171" y="280"/>
                </a:lnTo>
                <a:lnTo>
                  <a:pt x="171" y="280"/>
                </a:lnTo>
                <a:lnTo>
                  <a:pt x="171" y="280"/>
                </a:lnTo>
                <a:lnTo>
                  <a:pt x="173" y="278"/>
                </a:lnTo>
                <a:lnTo>
                  <a:pt x="173" y="280"/>
                </a:lnTo>
                <a:lnTo>
                  <a:pt x="175" y="278"/>
                </a:lnTo>
                <a:lnTo>
                  <a:pt x="177" y="280"/>
                </a:lnTo>
                <a:lnTo>
                  <a:pt x="177" y="280"/>
                </a:lnTo>
                <a:lnTo>
                  <a:pt x="177" y="280"/>
                </a:lnTo>
                <a:lnTo>
                  <a:pt x="177" y="282"/>
                </a:lnTo>
                <a:lnTo>
                  <a:pt x="178" y="282"/>
                </a:lnTo>
                <a:lnTo>
                  <a:pt x="180" y="284"/>
                </a:lnTo>
                <a:lnTo>
                  <a:pt x="180" y="286"/>
                </a:lnTo>
                <a:lnTo>
                  <a:pt x="182" y="288"/>
                </a:lnTo>
                <a:lnTo>
                  <a:pt x="184" y="290"/>
                </a:lnTo>
                <a:lnTo>
                  <a:pt x="184" y="292"/>
                </a:lnTo>
                <a:lnTo>
                  <a:pt x="186" y="292"/>
                </a:lnTo>
                <a:lnTo>
                  <a:pt x="186" y="290"/>
                </a:lnTo>
                <a:lnTo>
                  <a:pt x="186" y="288"/>
                </a:lnTo>
                <a:lnTo>
                  <a:pt x="186" y="288"/>
                </a:lnTo>
                <a:lnTo>
                  <a:pt x="186" y="288"/>
                </a:lnTo>
                <a:lnTo>
                  <a:pt x="186" y="286"/>
                </a:lnTo>
                <a:lnTo>
                  <a:pt x="186" y="284"/>
                </a:lnTo>
                <a:lnTo>
                  <a:pt x="190" y="284"/>
                </a:lnTo>
                <a:lnTo>
                  <a:pt x="192" y="284"/>
                </a:lnTo>
                <a:lnTo>
                  <a:pt x="192" y="284"/>
                </a:lnTo>
                <a:lnTo>
                  <a:pt x="194" y="284"/>
                </a:lnTo>
                <a:lnTo>
                  <a:pt x="194" y="284"/>
                </a:lnTo>
                <a:lnTo>
                  <a:pt x="192" y="284"/>
                </a:lnTo>
                <a:lnTo>
                  <a:pt x="190" y="282"/>
                </a:lnTo>
                <a:lnTo>
                  <a:pt x="190" y="282"/>
                </a:lnTo>
                <a:lnTo>
                  <a:pt x="192" y="280"/>
                </a:lnTo>
                <a:lnTo>
                  <a:pt x="194" y="278"/>
                </a:lnTo>
                <a:lnTo>
                  <a:pt x="198" y="278"/>
                </a:lnTo>
                <a:lnTo>
                  <a:pt x="198" y="278"/>
                </a:lnTo>
                <a:close/>
                <a:moveTo>
                  <a:pt x="140" y="345"/>
                </a:moveTo>
                <a:lnTo>
                  <a:pt x="140" y="345"/>
                </a:lnTo>
                <a:lnTo>
                  <a:pt x="140" y="345"/>
                </a:lnTo>
                <a:lnTo>
                  <a:pt x="142" y="345"/>
                </a:lnTo>
                <a:lnTo>
                  <a:pt x="144" y="345"/>
                </a:lnTo>
                <a:lnTo>
                  <a:pt x="144" y="345"/>
                </a:lnTo>
                <a:lnTo>
                  <a:pt x="144" y="345"/>
                </a:lnTo>
                <a:lnTo>
                  <a:pt x="146" y="347"/>
                </a:lnTo>
                <a:lnTo>
                  <a:pt x="144" y="347"/>
                </a:lnTo>
                <a:lnTo>
                  <a:pt x="142" y="347"/>
                </a:lnTo>
                <a:lnTo>
                  <a:pt x="140" y="345"/>
                </a:lnTo>
                <a:close/>
                <a:moveTo>
                  <a:pt x="144" y="340"/>
                </a:moveTo>
                <a:lnTo>
                  <a:pt x="146" y="338"/>
                </a:lnTo>
                <a:lnTo>
                  <a:pt x="146" y="334"/>
                </a:lnTo>
                <a:lnTo>
                  <a:pt x="144" y="330"/>
                </a:lnTo>
                <a:lnTo>
                  <a:pt x="144" y="328"/>
                </a:lnTo>
                <a:lnTo>
                  <a:pt x="142" y="326"/>
                </a:lnTo>
                <a:lnTo>
                  <a:pt x="142" y="326"/>
                </a:lnTo>
                <a:lnTo>
                  <a:pt x="140" y="328"/>
                </a:lnTo>
                <a:lnTo>
                  <a:pt x="140" y="330"/>
                </a:lnTo>
                <a:lnTo>
                  <a:pt x="138" y="334"/>
                </a:lnTo>
                <a:lnTo>
                  <a:pt x="140" y="340"/>
                </a:lnTo>
                <a:lnTo>
                  <a:pt x="140" y="342"/>
                </a:lnTo>
                <a:lnTo>
                  <a:pt x="140" y="343"/>
                </a:lnTo>
                <a:lnTo>
                  <a:pt x="140" y="347"/>
                </a:lnTo>
                <a:lnTo>
                  <a:pt x="140" y="355"/>
                </a:lnTo>
                <a:lnTo>
                  <a:pt x="144" y="361"/>
                </a:lnTo>
                <a:lnTo>
                  <a:pt x="148" y="365"/>
                </a:lnTo>
                <a:lnTo>
                  <a:pt x="150" y="368"/>
                </a:lnTo>
                <a:lnTo>
                  <a:pt x="152" y="368"/>
                </a:lnTo>
                <a:lnTo>
                  <a:pt x="152" y="370"/>
                </a:lnTo>
                <a:lnTo>
                  <a:pt x="153" y="370"/>
                </a:lnTo>
                <a:lnTo>
                  <a:pt x="157" y="370"/>
                </a:lnTo>
                <a:lnTo>
                  <a:pt x="159" y="370"/>
                </a:lnTo>
                <a:lnTo>
                  <a:pt x="159" y="370"/>
                </a:lnTo>
                <a:lnTo>
                  <a:pt x="159" y="368"/>
                </a:lnTo>
                <a:lnTo>
                  <a:pt x="155" y="366"/>
                </a:lnTo>
                <a:lnTo>
                  <a:pt x="153" y="366"/>
                </a:lnTo>
                <a:lnTo>
                  <a:pt x="150" y="363"/>
                </a:lnTo>
                <a:lnTo>
                  <a:pt x="148" y="357"/>
                </a:lnTo>
                <a:lnTo>
                  <a:pt x="146" y="351"/>
                </a:lnTo>
                <a:lnTo>
                  <a:pt x="146" y="347"/>
                </a:lnTo>
                <a:lnTo>
                  <a:pt x="144" y="345"/>
                </a:lnTo>
                <a:lnTo>
                  <a:pt x="144" y="343"/>
                </a:lnTo>
                <a:lnTo>
                  <a:pt x="144" y="340"/>
                </a:lnTo>
                <a:lnTo>
                  <a:pt x="144" y="340"/>
                </a:lnTo>
                <a:close/>
                <a:moveTo>
                  <a:pt x="130" y="292"/>
                </a:moveTo>
                <a:lnTo>
                  <a:pt x="130" y="290"/>
                </a:lnTo>
                <a:lnTo>
                  <a:pt x="132" y="288"/>
                </a:lnTo>
                <a:lnTo>
                  <a:pt x="132" y="288"/>
                </a:lnTo>
                <a:lnTo>
                  <a:pt x="134" y="288"/>
                </a:lnTo>
                <a:lnTo>
                  <a:pt x="134" y="288"/>
                </a:lnTo>
                <a:lnTo>
                  <a:pt x="136" y="288"/>
                </a:lnTo>
                <a:lnTo>
                  <a:pt x="136" y="288"/>
                </a:lnTo>
                <a:lnTo>
                  <a:pt x="138" y="290"/>
                </a:lnTo>
                <a:lnTo>
                  <a:pt x="138" y="290"/>
                </a:lnTo>
                <a:lnTo>
                  <a:pt x="136" y="294"/>
                </a:lnTo>
                <a:lnTo>
                  <a:pt x="134" y="295"/>
                </a:lnTo>
                <a:lnTo>
                  <a:pt x="134" y="297"/>
                </a:lnTo>
                <a:lnTo>
                  <a:pt x="132" y="297"/>
                </a:lnTo>
                <a:lnTo>
                  <a:pt x="132" y="299"/>
                </a:lnTo>
                <a:lnTo>
                  <a:pt x="132" y="305"/>
                </a:lnTo>
                <a:lnTo>
                  <a:pt x="132" y="307"/>
                </a:lnTo>
                <a:lnTo>
                  <a:pt x="132" y="309"/>
                </a:lnTo>
                <a:lnTo>
                  <a:pt x="132" y="311"/>
                </a:lnTo>
                <a:lnTo>
                  <a:pt x="130" y="311"/>
                </a:lnTo>
                <a:lnTo>
                  <a:pt x="130" y="311"/>
                </a:lnTo>
                <a:lnTo>
                  <a:pt x="130" y="311"/>
                </a:lnTo>
                <a:lnTo>
                  <a:pt x="130" y="313"/>
                </a:lnTo>
                <a:lnTo>
                  <a:pt x="130" y="315"/>
                </a:lnTo>
                <a:lnTo>
                  <a:pt x="130" y="317"/>
                </a:lnTo>
                <a:lnTo>
                  <a:pt x="129" y="318"/>
                </a:lnTo>
                <a:lnTo>
                  <a:pt x="127" y="318"/>
                </a:lnTo>
                <a:lnTo>
                  <a:pt x="127" y="317"/>
                </a:lnTo>
                <a:lnTo>
                  <a:pt x="127" y="317"/>
                </a:lnTo>
                <a:lnTo>
                  <a:pt x="127" y="315"/>
                </a:lnTo>
                <a:lnTo>
                  <a:pt x="129" y="315"/>
                </a:lnTo>
                <a:lnTo>
                  <a:pt x="129" y="313"/>
                </a:lnTo>
                <a:lnTo>
                  <a:pt x="129" y="313"/>
                </a:lnTo>
                <a:lnTo>
                  <a:pt x="129" y="313"/>
                </a:lnTo>
                <a:lnTo>
                  <a:pt x="129" y="311"/>
                </a:lnTo>
                <a:lnTo>
                  <a:pt x="129" y="309"/>
                </a:lnTo>
                <a:lnTo>
                  <a:pt x="129" y="307"/>
                </a:lnTo>
                <a:lnTo>
                  <a:pt x="129" y="305"/>
                </a:lnTo>
                <a:lnTo>
                  <a:pt x="129" y="301"/>
                </a:lnTo>
                <a:lnTo>
                  <a:pt x="130" y="297"/>
                </a:lnTo>
                <a:lnTo>
                  <a:pt x="130" y="295"/>
                </a:lnTo>
                <a:lnTo>
                  <a:pt x="130" y="294"/>
                </a:lnTo>
                <a:lnTo>
                  <a:pt x="130" y="292"/>
                </a:lnTo>
                <a:close/>
                <a:moveTo>
                  <a:pt x="173" y="395"/>
                </a:moveTo>
                <a:lnTo>
                  <a:pt x="163" y="390"/>
                </a:lnTo>
                <a:lnTo>
                  <a:pt x="153" y="382"/>
                </a:lnTo>
                <a:lnTo>
                  <a:pt x="144" y="372"/>
                </a:lnTo>
                <a:lnTo>
                  <a:pt x="136" y="363"/>
                </a:lnTo>
                <a:lnTo>
                  <a:pt x="129" y="353"/>
                </a:lnTo>
                <a:lnTo>
                  <a:pt x="123" y="342"/>
                </a:lnTo>
                <a:lnTo>
                  <a:pt x="119" y="330"/>
                </a:lnTo>
                <a:lnTo>
                  <a:pt x="117" y="320"/>
                </a:lnTo>
                <a:lnTo>
                  <a:pt x="115" y="297"/>
                </a:lnTo>
                <a:lnTo>
                  <a:pt x="117" y="278"/>
                </a:lnTo>
                <a:lnTo>
                  <a:pt x="121" y="267"/>
                </a:lnTo>
                <a:lnTo>
                  <a:pt x="121" y="263"/>
                </a:lnTo>
                <a:lnTo>
                  <a:pt x="173" y="253"/>
                </a:lnTo>
                <a:lnTo>
                  <a:pt x="225" y="263"/>
                </a:lnTo>
                <a:lnTo>
                  <a:pt x="226" y="267"/>
                </a:lnTo>
                <a:lnTo>
                  <a:pt x="230" y="278"/>
                </a:lnTo>
                <a:lnTo>
                  <a:pt x="232" y="297"/>
                </a:lnTo>
                <a:lnTo>
                  <a:pt x="230" y="320"/>
                </a:lnTo>
                <a:lnTo>
                  <a:pt x="228" y="330"/>
                </a:lnTo>
                <a:lnTo>
                  <a:pt x="225" y="342"/>
                </a:lnTo>
                <a:lnTo>
                  <a:pt x="219" y="353"/>
                </a:lnTo>
                <a:lnTo>
                  <a:pt x="211" y="363"/>
                </a:lnTo>
                <a:lnTo>
                  <a:pt x="203" y="372"/>
                </a:lnTo>
                <a:lnTo>
                  <a:pt x="194" y="382"/>
                </a:lnTo>
                <a:lnTo>
                  <a:pt x="184" y="390"/>
                </a:lnTo>
                <a:lnTo>
                  <a:pt x="173" y="395"/>
                </a:lnTo>
                <a:close/>
                <a:moveTo>
                  <a:pt x="173" y="401"/>
                </a:moveTo>
                <a:lnTo>
                  <a:pt x="169" y="399"/>
                </a:lnTo>
                <a:lnTo>
                  <a:pt x="165" y="397"/>
                </a:lnTo>
                <a:lnTo>
                  <a:pt x="163" y="395"/>
                </a:lnTo>
                <a:lnTo>
                  <a:pt x="159" y="393"/>
                </a:lnTo>
                <a:lnTo>
                  <a:pt x="157" y="391"/>
                </a:lnTo>
                <a:lnTo>
                  <a:pt x="153" y="390"/>
                </a:lnTo>
                <a:lnTo>
                  <a:pt x="152" y="388"/>
                </a:lnTo>
                <a:lnTo>
                  <a:pt x="150" y="386"/>
                </a:lnTo>
                <a:lnTo>
                  <a:pt x="146" y="384"/>
                </a:lnTo>
                <a:lnTo>
                  <a:pt x="144" y="382"/>
                </a:lnTo>
                <a:lnTo>
                  <a:pt x="142" y="380"/>
                </a:lnTo>
                <a:lnTo>
                  <a:pt x="140" y="376"/>
                </a:lnTo>
                <a:lnTo>
                  <a:pt x="138" y="374"/>
                </a:lnTo>
                <a:lnTo>
                  <a:pt x="136" y="372"/>
                </a:lnTo>
                <a:lnTo>
                  <a:pt x="132" y="368"/>
                </a:lnTo>
                <a:lnTo>
                  <a:pt x="130" y="366"/>
                </a:lnTo>
                <a:lnTo>
                  <a:pt x="129" y="363"/>
                </a:lnTo>
                <a:lnTo>
                  <a:pt x="127" y="361"/>
                </a:lnTo>
                <a:lnTo>
                  <a:pt x="125" y="359"/>
                </a:lnTo>
                <a:lnTo>
                  <a:pt x="125" y="355"/>
                </a:lnTo>
                <a:lnTo>
                  <a:pt x="123" y="353"/>
                </a:lnTo>
                <a:lnTo>
                  <a:pt x="121" y="349"/>
                </a:lnTo>
                <a:lnTo>
                  <a:pt x="119" y="347"/>
                </a:lnTo>
                <a:lnTo>
                  <a:pt x="117" y="343"/>
                </a:lnTo>
                <a:lnTo>
                  <a:pt x="117" y="342"/>
                </a:lnTo>
                <a:lnTo>
                  <a:pt x="115" y="338"/>
                </a:lnTo>
                <a:lnTo>
                  <a:pt x="115" y="336"/>
                </a:lnTo>
                <a:lnTo>
                  <a:pt x="113" y="332"/>
                </a:lnTo>
                <a:lnTo>
                  <a:pt x="113" y="330"/>
                </a:lnTo>
                <a:lnTo>
                  <a:pt x="111" y="326"/>
                </a:lnTo>
                <a:lnTo>
                  <a:pt x="111" y="324"/>
                </a:lnTo>
                <a:lnTo>
                  <a:pt x="111" y="322"/>
                </a:lnTo>
                <a:lnTo>
                  <a:pt x="109" y="318"/>
                </a:lnTo>
                <a:lnTo>
                  <a:pt x="109" y="315"/>
                </a:lnTo>
                <a:lnTo>
                  <a:pt x="109" y="311"/>
                </a:lnTo>
                <a:lnTo>
                  <a:pt x="109" y="309"/>
                </a:lnTo>
                <a:lnTo>
                  <a:pt x="109" y="305"/>
                </a:lnTo>
                <a:lnTo>
                  <a:pt x="109" y="303"/>
                </a:lnTo>
                <a:lnTo>
                  <a:pt x="109" y="299"/>
                </a:lnTo>
                <a:lnTo>
                  <a:pt x="109" y="297"/>
                </a:lnTo>
                <a:lnTo>
                  <a:pt x="109" y="294"/>
                </a:lnTo>
                <a:lnTo>
                  <a:pt x="109" y="292"/>
                </a:lnTo>
                <a:lnTo>
                  <a:pt x="109" y="288"/>
                </a:lnTo>
                <a:lnTo>
                  <a:pt x="109" y="286"/>
                </a:lnTo>
                <a:lnTo>
                  <a:pt x="109" y="284"/>
                </a:lnTo>
                <a:lnTo>
                  <a:pt x="111" y="282"/>
                </a:lnTo>
                <a:lnTo>
                  <a:pt x="111" y="280"/>
                </a:lnTo>
                <a:lnTo>
                  <a:pt x="111" y="278"/>
                </a:lnTo>
                <a:lnTo>
                  <a:pt x="111" y="276"/>
                </a:lnTo>
                <a:lnTo>
                  <a:pt x="111" y="274"/>
                </a:lnTo>
                <a:lnTo>
                  <a:pt x="113" y="272"/>
                </a:lnTo>
                <a:lnTo>
                  <a:pt x="113" y="270"/>
                </a:lnTo>
                <a:lnTo>
                  <a:pt x="113" y="269"/>
                </a:lnTo>
                <a:lnTo>
                  <a:pt x="113" y="267"/>
                </a:lnTo>
                <a:lnTo>
                  <a:pt x="115" y="267"/>
                </a:lnTo>
                <a:lnTo>
                  <a:pt x="115" y="265"/>
                </a:lnTo>
                <a:lnTo>
                  <a:pt x="115" y="265"/>
                </a:lnTo>
                <a:lnTo>
                  <a:pt x="115" y="263"/>
                </a:lnTo>
                <a:lnTo>
                  <a:pt x="115" y="263"/>
                </a:lnTo>
                <a:lnTo>
                  <a:pt x="115" y="263"/>
                </a:lnTo>
                <a:lnTo>
                  <a:pt x="117" y="261"/>
                </a:lnTo>
                <a:lnTo>
                  <a:pt x="117" y="261"/>
                </a:lnTo>
                <a:lnTo>
                  <a:pt x="117" y="261"/>
                </a:lnTo>
                <a:lnTo>
                  <a:pt x="117" y="259"/>
                </a:lnTo>
                <a:lnTo>
                  <a:pt x="173" y="247"/>
                </a:lnTo>
                <a:lnTo>
                  <a:pt x="228" y="259"/>
                </a:lnTo>
                <a:lnTo>
                  <a:pt x="230" y="261"/>
                </a:lnTo>
                <a:lnTo>
                  <a:pt x="230" y="261"/>
                </a:lnTo>
                <a:lnTo>
                  <a:pt x="230" y="261"/>
                </a:lnTo>
                <a:lnTo>
                  <a:pt x="230" y="263"/>
                </a:lnTo>
                <a:lnTo>
                  <a:pt x="230" y="263"/>
                </a:lnTo>
                <a:lnTo>
                  <a:pt x="232" y="263"/>
                </a:lnTo>
                <a:lnTo>
                  <a:pt x="232" y="265"/>
                </a:lnTo>
                <a:lnTo>
                  <a:pt x="232" y="265"/>
                </a:lnTo>
                <a:lnTo>
                  <a:pt x="232" y="267"/>
                </a:lnTo>
                <a:lnTo>
                  <a:pt x="232" y="267"/>
                </a:lnTo>
                <a:lnTo>
                  <a:pt x="234" y="269"/>
                </a:lnTo>
                <a:lnTo>
                  <a:pt x="234" y="270"/>
                </a:lnTo>
                <a:lnTo>
                  <a:pt x="234" y="272"/>
                </a:lnTo>
                <a:lnTo>
                  <a:pt x="234" y="274"/>
                </a:lnTo>
                <a:lnTo>
                  <a:pt x="236" y="276"/>
                </a:lnTo>
                <a:lnTo>
                  <a:pt x="236" y="278"/>
                </a:lnTo>
                <a:lnTo>
                  <a:pt x="236" y="280"/>
                </a:lnTo>
                <a:lnTo>
                  <a:pt x="236" y="282"/>
                </a:lnTo>
                <a:lnTo>
                  <a:pt x="236" y="284"/>
                </a:lnTo>
                <a:lnTo>
                  <a:pt x="238" y="286"/>
                </a:lnTo>
                <a:lnTo>
                  <a:pt x="238" y="288"/>
                </a:lnTo>
                <a:lnTo>
                  <a:pt x="238" y="292"/>
                </a:lnTo>
                <a:lnTo>
                  <a:pt x="238" y="294"/>
                </a:lnTo>
                <a:lnTo>
                  <a:pt x="238" y="297"/>
                </a:lnTo>
                <a:lnTo>
                  <a:pt x="238" y="299"/>
                </a:lnTo>
                <a:lnTo>
                  <a:pt x="238" y="303"/>
                </a:lnTo>
                <a:lnTo>
                  <a:pt x="238" y="305"/>
                </a:lnTo>
                <a:lnTo>
                  <a:pt x="238" y="309"/>
                </a:lnTo>
                <a:lnTo>
                  <a:pt x="238" y="311"/>
                </a:lnTo>
                <a:lnTo>
                  <a:pt x="238" y="315"/>
                </a:lnTo>
                <a:lnTo>
                  <a:pt x="236" y="318"/>
                </a:lnTo>
                <a:lnTo>
                  <a:pt x="236" y="322"/>
                </a:lnTo>
                <a:lnTo>
                  <a:pt x="236" y="324"/>
                </a:lnTo>
                <a:lnTo>
                  <a:pt x="234" y="326"/>
                </a:lnTo>
                <a:lnTo>
                  <a:pt x="234" y="330"/>
                </a:lnTo>
                <a:lnTo>
                  <a:pt x="234" y="332"/>
                </a:lnTo>
                <a:lnTo>
                  <a:pt x="232" y="336"/>
                </a:lnTo>
                <a:lnTo>
                  <a:pt x="232" y="338"/>
                </a:lnTo>
                <a:lnTo>
                  <a:pt x="230" y="342"/>
                </a:lnTo>
                <a:lnTo>
                  <a:pt x="228" y="343"/>
                </a:lnTo>
                <a:lnTo>
                  <a:pt x="228" y="347"/>
                </a:lnTo>
                <a:lnTo>
                  <a:pt x="226" y="349"/>
                </a:lnTo>
                <a:lnTo>
                  <a:pt x="225" y="353"/>
                </a:lnTo>
                <a:lnTo>
                  <a:pt x="223" y="355"/>
                </a:lnTo>
                <a:lnTo>
                  <a:pt x="221" y="359"/>
                </a:lnTo>
                <a:lnTo>
                  <a:pt x="219" y="361"/>
                </a:lnTo>
                <a:lnTo>
                  <a:pt x="217" y="363"/>
                </a:lnTo>
                <a:lnTo>
                  <a:pt x="215" y="366"/>
                </a:lnTo>
                <a:lnTo>
                  <a:pt x="213" y="368"/>
                </a:lnTo>
                <a:lnTo>
                  <a:pt x="211" y="372"/>
                </a:lnTo>
                <a:lnTo>
                  <a:pt x="209" y="374"/>
                </a:lnTo>
                <a:lnTo>
                  <a:pt x="207" y="376"/>
                </a:lnTo>
                <a:lnTo>
                  <a:pt x="205" y="380"/>
                </a:lnTo>
                <a:lnTo>
                  <a:pt x="203" y="382"/>
                </a:lnTo>
                <a:lnTo>
                  <a:pt x="200" y="384"/>
                </a:lnTo>
                <a:lnTo>
                  <a:pt x="198" y="386"/>
                </a:lnTo>
                <a:lnTo>
                  <a:pt x="196" y="388"/>
                </a:lnTo>
                <a:lnTo>
                  <a:pt x="192" y="390"/>
                </a:lnTo>
                <a:lnTo>
                  <a:pt x="190" y="391"/>
                </a:lnTo>
                <a:lnTo>
                  <a:pt x="188" y="393"/>
                </a:lnTo>
                <a:lnTo>
                  <a:pt x="184" y="395"/>
                </a:lnTo>
                <a:lnTo>
                  <a:pt x="182" y="397"/>
                </a:lnTo>
                <a:lnTo>
                  <a:pt x="178" y="399"/>
                </a:lnTo>
                <a:lnTo>
                  <a:pt x="173" y="401"/>
                </a:lnTo>
                <a:close/>
                <a:moveTo>
                  <a:pt x="248" y="332"/>
                </a:moveTo>
                <a:lnTo>
                  <a:pt x="248" y="332"/>
                </a:lnTo>
                <a:lnTo>
                  <a:pt x="246" y="332"/>
                </a:lnTo>
                <a:lnTo>
                  <a:pt x="246" y="332"/>
                </a:lnTo>
                <a:lnTo>
                  <a:pt x="246" y="334"/>
                </a:lnTo>
                <a:lnTo>
                  <a:pt x="246" y="338"/>
                </a:lnTo>
                <a:lnTo>
                  <a:pt x="244" y="342"/>
                </a:lnTo>
                <a:lnTo>
                  <a:pt x="244" y="347"/>
                </a:lnTo>
                <a:lnTo>
                  <a:pt x="244" y="349"/>
                </a:lnTo>
                <a:lnTo>
                  <a:pt x="246" y="351"/>
                </a:lnTo>
                <a:lnTo>
                  <a:pt x="249" y="349"/>
                </a:lnTo>
                <a:lnTo>
                  <a:pt x="249" y="347"/>
                </a:lnTo>
                <a:lnTo>
                  <a:pt x="249" y="343"/>
                </a:lnTo>
                <a:lnTo>
                  <a:pt x="248" y="340"/>
                </a:lnTo>
                <a:lnTo>
                  <a:pt x="248" y="338"/>
                </a:lnTo>
                <a:lnTo>
                  <a:pt x="248" y="334"/>
                </a:lnTo>
                <a:lnTo>
                  <a:pt x="248" y="332"/>
                </a:lnTo>
                <a:close/>
                <a:moveTo>
                  <a:pt x="240" y="349"/>
                </a:moveTo>
                <a:lnTo>
                  <a:pt x="240" y="349"/>
                </a:lnTo>
                <a:lnTo>
                  <a:pt x="242" y="347"/>
                </a:lnTo>
                <a:lnTo>
                  <a:pt x="242" y="345"/>
                </a:lnTo>
                <a:lnTo>
                  <a:pt x="242" y="345"/>
                </a:lnTo>
                <a:lnTo>
                  <a:pt x="242" y="345"/>
                </a:lnTo>
                <a:lnTo>
                  <a:pt x="240" y="345"/>
                </a:lnTo>
                <a:lnTo>
                  <a:pt x="240" y="347"/>
                </a:lnTo>
                <a:lnTo>
                  <a:pt x="238" y="353"/>
                </a:lnTo>
                <a:lnTo>
                  <a:pt x="236" y="357"/>
                </a:lnTo>
                <a:lnTo>
                  <a:pt x="236" y="363"/>
                </a:lnTo>
                <a:lnTo>
                  <a:pt x="238" y="365"/>
                </a:lnTo>
                <a:lnTo>
                  <a:pt x="242" y="363"/>
                </a:lnTo>
                <a:lnTo>
                  <a:pt x="242" y="361"/>
                </a:lnTo>
                <a:lnTo>
                  <a:pt x="242" y="357"/>
                </a:lnTo>
                <a:lnTo>
                  <a:pt x="242" y="353"/>
                </a:lnTo>
                <a:lnTo>
                  <a:pt x="242" y="351"/>
                </a:lnTo>
                <a:lnTo>
                  <a:pt x="240" y="349"/>
                </a:lnTo>
                <a:close/>
                <a:moveTo>
                  <a:pt x="249" y="363"/>
                </a:moveTo>
                <a:lnTo>
                  <a:pt x="251" y="363"/>
                </a:lnTo>
                <a:lnTo>
                  <a:pt x="255" y="361"/>
                </a:lnTo>
                <a:lnTo>
                  <a:pt x="257" y="359"/>
                </a:lnTo>
                <a:lnTo>
                  <a:pt x="257" y="359"/>
                </a:lnTo>
                <a:lnTo>
                  <a:pt x="257" y="359"/>
                </a:lnTo>
                <a:lnTo>
                  <a:pt x="255" y="361"/>
                </a:lnTo>
                <a:lnTo>
                  <a:pt x="253" y="363"/>
                </a:lnTo>
                <a:lnTo>
                  <a:pt x="249" y="366"/>
                </a:lnTo>
                <a:lnTo>
                  <a:pt x="244" y="370"/>
                </a:lnTo>
                <a:lnTo>
                  <a:pt x="238" y="374"/>
                </a:lnTo>
                <a:lnTo>
                  <a:pt x="236" y="372"/>
                </a:lnTo>
                <a:lnTo>
                  <a:pt x="234" y="370"/>
                </a:lnTo>
                <a:lnTo>
                  <a:pt x="236" y="368"/>
                </a:lnTo>
                <a:lnTo>
                  <a:pt x="238" y="368"/>
                </a:lnTo>
                <a:lnTo>
                  <a:pt x="242" y="366"/>
                </a:lnTo>
                <a:lnTo>
                  <a:pt x="246" y="365"/>
                </a:lnTo>
                <a:lnTo>
                  <a:pt x="249" y="365"/>
                </a:lnTo>
                <a:lnTo>
                  <a:pt x="249" y="363"/>
                </a:lnTo>
                <a:close/>
                <a:moveTo>
                  <a:pt x="259" y="349"/>
                </a:moveTo>
                <a:lnTo>
                  <a:pt x="261" y="347"/>
                </a:lnTo>
                <a:lnTo>
                  <a:pt x="263" y="345"/>
                </a:lnTo>
                <a:lnTo>
                  <a:pt x="265" y="343"/>
                </a:lnTo>
                <a:lnTo>
                  <a:pt x="265" y="343"/>
                </a:lnTo>
                <a:lnTo>
                  <a:pt x="265" y="343"/>
                </a:lnTo>
                <a:lnTo>
                  <a:pt x="265" y="345"/>
                </a:lnTo>
                <a:lnTo>
                  <a:pt x="263" y="347"/>
                </a:lnTo>
                <a:lnTo>
                  <a:pt x="259" y="353"/>
                </a:lnTo>
                <a:lnTo>
                  <a:pt x="255" y="357"/>
                </a:lnTo>
                <a:lnTo>
                  <a:pt x="249" y="359"/>
                </a:lnTo>
                <a:lnTo>
                  <a:pt x="246" y="359"/>
                </a:lnTo>
                <a:lnTo>
                  <a:pt x="246" y="357"/>
                </a:lnTo>
                <a:lnTo>
                  <a:pt x="246" y="355"/>
                </a:lnTo>
                <a:lnTo>
                  <a:pt x="248" y="355"/>
                </a:lnTo>
                <a:lnTo>
                  <a:pt x="251" y="353"/>
                </a:lnTo>
                <a:lnTo>
                  <a:pt x="255" y="351"/>
                </a:lnTo>
                <a:lnTo>
                  <a:pt x="257" y="349"/>
                </a:lnTo>
                <a:lnTo>
                  <a:pt x="259" y="349"/>
                </a:lnTo>
                <a:close/>
                <a:moveTo>
                  <a:pt x="249" y="322"/>
                </a:moveTo>
                <a:lnTo>
                  <a:pt x="249" y="328"/>
                </a:lnTo>
                <a:lnTo>
                  <a:pt x="249" y="334"/>
                </a:lnTo>
                <a:lnTo>
                  <a:pt x="253" y="336"/>
                </a:lnTo>
                <a:lnTo>
                  <a:pt x="255" y="336"/>
                </a:lnTo>
                <a:lnTo>
                  <a:pt x="257" y="334"/>
                </a:lnTo>
                <a:lnTo>
                  <a:pt x="255" y="330"/>
                </a:lnTo>
                <a:lnTo>
                  <a:pt x="253" y="324"/>
                </a:lnTo>
                <a:lnTo>
                  <a:pt x="249" y="317"/>
                </a:lnTo>
                <a:lnTo>
                  <a:pt x="249" y="315"/>
                </a:lnTo>
                <a:lnTo>
                  <a:pt x="249" y="313"/>
                </a:lnTo>
                <a:lnTo>
                  <a:pt x="249" y="313"/>
                </a:lnTo>
                <a:lnTo>
                  <a:pt x="249" y="313"/>
                </a:lnTo>
                <a:lnTo>
                  <a:pt x="248" y="313"/>
                </a:lnTo>
                <a:lnTo>
                  <a:pt x="248" y="313"/>
                </a:lnTo>
                <a:lnTo>
                  <a:pt x="249" y="318"/>
                </a:lnTo>
                <a:lnTo>
                  <a:pt x="249" y="322"/>
                </a:lnTo>
                <a:close/>
                <a:moveTo>
                  <a:pt x="265" y="332"/>
                </a:moveTo>
                <a:lnTo>
                  <a:pt x="267" y="332"/>
                </a:lnTo>
                <a:lnTo>
                  <a:pt x="269" y="328"/>
                </a:lnTo>
                <a:lnTo>
                  <a:pt x="271" y="326"/>
                </a:lnTo>
                <a:lnTo>
                  <a:pt x="271" y="326"/>
                </a:lnTo>
                <a:lnTo>
                  <a:pt x="271" y="326"/>
                </a:lnTo>
                <a:lnTo>
                  <a:pt x="271" y="328"/>
                </a:lnTo>
                <a:lnTo>
                  <a:pt x="269" y="332"/>
                </a:lnTo>
                <a:lnTo>
                  <a:pt x="267" y="336"/>
                </a:lnTo>
                <a:lnTo>
                  <a:pt x="263" y="342"/>
                </a:lnTo>
                <a:lnTo>
                  <a:pt x="257" y="347"/>
                </a:lnTo>
                <a:lnTo>
                  <a:pt x="253" y="347"/>
                </a:lnTo>
                <a:lnTo>
                  <a:pt x="251" y="345"/>
                </a:lnTo>
                <a:lnTo>
                  <a:pt x="251" y="343"/>
                </a:lnTo>
                <a:lnTo>
                  <a:pt x="253" y="342"/>
                </a:lnTo>
                <a:lnTo>
                  <a:pt x="257" y="338"/>
                </a:lnTo>
                <a:lnTo>
                  <a:pt x="261" y="336"/>
                </a:lnTo>
                <a:lnTo>
                  <a:pt x="265" y="334"/>
                </a:lnTo>
                <a:lnTo>
                  <a:pt x="265" y="332"/>
                </a:lnTo>
                <a:close/>
                <a:moveTo>
                  <a:pt x="271" y="315"/>
                </a:moveTo>
                <a:lnTo>
                  <a:pt x="272" y="311"/>
                </a:lnTo>
                <a:lnTo>
                  <a:pt x="272" y="311"/>
                </a:lnTo>
                <a:lnTo>
                  <a:pt x="272" y="309"/>
                </a:lnTo>
                <a:lnTo>
                  <a:pt x="272" y="307"/>
                </a:lnTo>
                <a:lnTo>
                  <a:pt x="274" y="307"/>
                </a:lnTo>
                <a:lnTo>
                  <a:pt x="274" y="309"/>
                </a:lnTo>
                <a:lnTo>
                  <a:pt x="272" y="311"/>
                </a:lnTo>
                <a:lnTo>
                  <a:pt x="271" y="317"/>
                </a:lnTo>
                <a:lnTo>
                  <a:pt x="269" y="322"/>
                </a:lnTo>
                <a:lnTo>
                  <a:pt x="267" y="328"/>
                </a:lnTo>
                <a:lnTo>
                  <a:pt x="263" y="330"/>
                </a:lnTo>
                <a:lnTo>
                  <a:pt x="261" y="332"/>
                </a:lnTo>
                <a:lnTo>
                  <a:pt x="259" y="332"/>
                </a:lnTo>
                <a:lnTo>
                  <a:pt x="259" y="330"/>
                </a:lnTo>
                <a:lnTo>
                  <a:pt x="257" y="328"/>
                </a:lnTo>
                <a:lnTo>
                  <a:pt x="257" y="328"/>
                </a:lnTo>
                <a:lnTo>
                  <a:pt x="257" y="326"/>
                </a:lnTo>
                <a:lnTo>
                  <a:pt x="259" y="324"/>
                </a:lnTo>
                <a:lnTo>
                  <a:pt x="265" y="318"/>
                </a:lnTo>
                <a:lnTo>
                  <a:pt x="271" y="315"/>
                </a:lnTo>
                <a:close/>
                <a:moveTo>
                  <a:pt x="249" y="301"/>
                </a:moveTo>
                <a:lnTo>
                  <a:pt x="249" y="303"/>
                </a:lnTo>
                <a:lnTo>
                  <a:pt x="249" y="303"/>
                </a:lnTo>
                <a:lnTo>
                  <a:pt x="251" y="311"/>
                </a:lnTo>
                <a:lnTo>
                  <a:pt x="253" y="317"/>
                </a:lnTo>
                <a:lnTo>
                  <a:pt x="255" y="318"/>
                </a:lnTo>
                <a:lnTo>
                  <a:pt x="259" y="318"/>
                </a:lnTo>
                <a:lnTo>
                  <a:pt x="259" y="315"/>
                </a:lnTo>
                <a:lnTo>
                  <a:pt x="257" y="311"/>
                </a:lnTo>
                <a:lnTo>
                  <a:pt x="255" y="307"/>
                </a:lnTo>
                <a:lnTo>
                  <a:pt x="251" y="301"/>
                </a:lnTo>
                <a:lnTo>
                  <a:pt x="251" y="297"/>
                </a:lnTo>
                <a:lnTo>
                  <a:pt x="249" y="297"/>
                </a:lnTo>
                <a:lnTo>
                  <a:pt x="249" y="295"/>
                </a:lnTo>
                <a:lnTo>
                  <a:pt x="249" y="295"/>
                </a:lnTo>
                <a:lnTo>
                  <a:pt x="249" y="295"/>
                </a:lnTo>
                <a:lnTo>
                  <a:pt x="249" y="297"/>
                </a:lnTo>
                <a:lnTo>
                  <a:pt x="249" y="299"/>
                </a:lnTo>
                <a:lnTo>
                  <a:pt x="249" y="301"/>
                </a:lnTo>
                <a:close/>
                <a:moveTo>
                  <a:pt x="276" y="290"/>
                </a:moveTo>
                <a:lnTo>
                  <a:pt x="276" y="288"/>
                </a:lnTo>
                <a:lnTo>
                  <a:pt x="276" y="288"/>
                </a:lnTo>
                <a:lnTo>
                  <a:pt x="274" y="288"/>
                </a:lnTo>
                <a:lnTo>
                  <a:pt x="274" y="288"/>
                </a:lnTo>
                <a:lnTo>
                  <a:pt x="274" y="290"/>
                </a:lnTo>
                <a:lnTo>
                  <a:pt x="274" y="292"/>
                </a:lnTo>
                <a:lnTo>
                  <a:pt x="274" y="294"/>
                </a:lnTo>
                <a:lnTo>
                  <a:pt x="272" y="295"/>
                </a:lnTo>
                <a:lnTo>
                  <a:pt x="272" y="297"/>
                </a:lnTo>
                <a:lnTo>
                  <a:pt x="269" y="299"/>
                </a:lnTo>
                <a:lnTo>
                  <a:pt x="265" y="303"/>
                </a:lnTo>
                <a:lnTo>
                  <a:pt x="263" y="305"/>
                </a:lnTo>
                <a:lnTo>
                  <a:pt x="261" y="307"/>
                </a:lnTo>
                <a:lnTo>
                  <a:pt x="259" y="309"/>
                </a:lnTo>
                <a:lnTo>
                  <a:pt x="261" y="311"/>
                </a:lnTo>
                <a:lnTo>
                  <a:pt x="263" y="313"/>
                </a:lnTo>
                <a:lnTo>
                  <a:pt x="267" y="315"/>
                </a:lnTo>
                <a:lnTo>
                  <a:pt x="269" y="311"/>
                </a:lnTo>
                <a:lnTo>
                  <a:pt x="272" y="305"/>
                </a:lnTo>
                <a:lnTo>
                  <a:pt x="274" y="299"/>
                </a:lnTo>
                <a:lnTo>
                  <a:pt x="274" y="295"/>
                </a:lnTo>
                <a:lnTo>
                  <a:pt x="274" y="294"/>
                </a:lnTo>
                <a:lnTo>
                  <a:pt x="276" y="290"/>
                </a:lnTo>
                <a:close/>
                <a:moveTo>
                  <a:pt x="249" y="288"/>
                </a:moveTo>
                <a:lnTo>
                  <a:pt x="249" y="290"/>
                </a:lnTo>
                <a:lnTo>
                  <a:pt x="251" y="290"/>
                </a:lnTo>
                <a:lnTo>
                  <a:pt x="251" y="295"/>
                </a:lnTo>
                <a:lnTo>
                  <a:pt x="255" y="301"/>
                </a:lnTo>
                <a:lnTo>
                  <a:pt x="257" y="305"/>
                </a:lnTo>
                <a:lnTo>
                  <a:pt x="261" y="303"/>
                </a:lnTo>
                <a:lnTo>
                  <a:pt x="261" y="299"/>
                </a:lnTo>
                <a:lnTo>
                  <a:pt x="259" y="297"/>
                </a:lnTo>
                <a:lnTo>
                  <a:pt x="255" y="292"/>
                </a:lnTo>
                <a:lnTo>
                  <a:pt x="251" y="286"/>
                </a:lnTo>
                <a:lnTo>
                  <a:pt x="249" y="284"/>
                </a:lnTo>
                <a:lnTo>
                  <a:pt x="249" y="284"/>
                </a:lnTo>
                <a:lnTo>
                  <a:pt x="249" y="282"/>
                </a:lnTo>
                <a:lnTo>
                  <a:pt x="249" y="282"/>
                </a:lnTo>
                <a:lnTo>
                  <a:pt x="248" y="282"/>
                </a:lnTo>
                <a:lnTo>
                  <a:pt x="248" y="284"/>
                </a:lnTo>
                <a:lnTo>
                  <a:pt x="249" y="286"/>
                </a:lnTo>
                <a:lnTo>
                  <a:pt x="249" y="288"/>
                </a:lnTo>
                <a:close/>
                <a:moveTo>
                  <a:pt x="248" y="270"/>
                </a:moveTo>
                <a:lnTo>
                  <a:pt x="248" y="269"/>
                </a:lnTo>
                <a:lnTo>
                  <a:pt x="246" y="267"/>
                </a:lnTo>
                <a:lnTo>
                  <a:pt x="246" y="267"/>
                </a:lnTo>
                <a:lnTo>
                  <a:pt x="246" y="267"/>
                </a:lnTo>
                <a:lnTo>
                  <a:pt x="248" y="270"/>
                </a:lnTo>
                <a:lnTo>
                  <a:pt x="249" y="276"/>
                </a:lnTo>
                <a:lnTo>
                  <a:pt x="251" y="282"/>
                </a:lnTo>
                <a:lnTo>
                  <a:pt x="253" y="286"/>
                </a:lnTo>
                <a:lnTo>
                  <a:pt x="257" y="290"/>
                </a:lnTo>
                <a:lnTo>
                  <a:pt x="261" y="288"/>
                </a:lnTo>
                <a:lnTo>
                  <a:pt x="261" y="286"/>
                </a:lnTo>
                <a:lnTo>
                  <a:pt x="259" y="284"/>
                </a:lnTo>
                <a:lnTo>
                  <a:pt x="253" y="278"/>
                </a:lnTo>
                <a:lnTo>
                  <a:pt x="248" y="270"/>
                </a:lnTo>
                <a:close/>
                <a:moveTo>
                  <a:pt x="261" y="280"/>
                </a:moveTo>
                <a:lnTo>
                  <a:pt x="261" y="272"/>
                </a:lnTo>
                <a:lnTo>
                  <a:pt x="259" y="261"/>
                </a:lnTo>
                <a:lnTo>
                  <a:pt x="259" y="257"/>
                </a:lnTo>
                <a:lnTo>
                  <a:pt x="257" y="255"/>
                </a:lnTo>
                <a:lnTo>
                  <a:pt x="257" y="261"/>
                </a:lnTo>
                <a:lnTo>
                  <a:pt x="259" y="269"/>
                </a:lnTo>
                <a:lnTo>
                  <a:pt x="257" y="272"/>
                </a:lnTo>
                <a:lnTo>
                  <a:pt x="257" y="276"/>
                </a:lnTo>
                <a:lnTo>
                  <a:pt x="257" y="278"/>
                </a:lnTo>
                <a:lnTo>
                  <a:pt x="259" y="280"/>
                </a:lnTo>
                <a:lnTo>
                  <a:pt x="261" y="282"/>
                </a:lnTo>
                <a:lnTo>
                  <a:pt x="261" y="280"/>
                </a:lnTo>
                <a:close/>
                <a:moveTo>
                  <a:pt x="272" y="274"/>
                </a:moveTo>
                <a:lnTo>
                  <a:pt x="272" y="272"/>
                </a:lnTo>
                <a:lnTo>
                  <a:pt x="272" y="272"/>
                </a:lnTo>
                <a:lnTo>
                  <a:pt x="272" y="272"/>
                </a:lnTo>
                <a:lnTo>
                  <a:pt x="272" y="272"/>
                </a:lnTo>
                <a:lnTo>
                  <a:pt x="272" y="274"/>
                </a:lnTo>
                <a:lnTo>
                  <a:pt x="272" y="274"/>
                </a:lnTo>
                <a:lnTo>
                  <a:pt x="272" y="276"/>
                </a:lnTo>
                <a:lnTo>
                  <a:pt x="272" y="278"/>
                </a:lnTo>
                <a:lnTo>
                  <a:pt x="271" y="280"/>
                </a:lnTo>
                <a:lnTo>
                  <a:pt x="269" y="282"/>
                </a:lnTo>
                <a:lnTo>
                  <a:pt x="265" y="286"/>
                </a:lnTo>
                <a:lnTo>
                  <a:pt x="263" y="290"/>
                </a:lnTo>
                <a:lnTo>
                  <a:pt x="261" y="292"/>
                </a:lnTo>
                <a:lnTo>
                  <a:pt x="261" y="294"/>
                </a:lnTo>
                <a:lnTo>
                  <a:pt x="261" y="295"/>
                </a:lnTo>
                <a:lnTo>
                  <a:pt x="263" y="297"/>
                </a:lnTo>
                <a:lnTo>
                  <a:pt x="267" y="297"/>
                </a:lnTo>
                <a:lnTo>
                  <a:pt x="271" y="294"/>
                </a:lnTo>
                <a:lnTo>
                  <a:pt x="272" y="288"/>
                </a:lnTo>
                <a:lnTo>
                  <a:pt x="272" y="282"/>
                </a:lnTo>
                <a:lnTo>
                  <a:pt x="272" y="278"/>
                </a:lnTo>
                <a:lnTo>
                  <a:pt x="272" y="276"/>
                </a:lnTo>
                <a:lnTo>
                  <a:pt x="272" y="274"/>
                </a:lnTo>
                <a:close/>
                <a:moveTo>
                  <a:pt x="265" y="280"/>
                </a:moveTo>
                <a:lnTo>
                  <a:pt x="263" y="272"/>
                </a:lnTo>
                <a:lnTo>
                  <a:pt x="261" y="261"/>
                </a:lnTo>
                <a:lnTo>
                  <a:pt x="261" y="257"/>
                </a:lnTo>
                <a:lnTo>
                  <a:pt x="261" y="255"/>
                </a:lnTo>
                <a:lnTo>
                  <a:pt x="263" y="261"/>
                </a:lnTo>
                <a:lnTo>
                  <a:pt x="263" y="267"/>
                </a:lnTo>
                <a:lnTo>
                  <a:pt x="267" y="270"/>
                </a:lnTo>
                <a:lnTo>
                  <a:pt x="269" y="274"/>
                </a:lnTo>
                <a:lnTo>
                  <a:pt x="269" y="276"/>
                </a:lnTo>
                <a:lnTo>
                  <a:pt x="269" y="280"/>
                </a:lnTo>
                <a:lnTo>
                  <a:pt x="267" y="282"/>
                </a:lnTo>
                <a:lnTo>
                  <a:pt x="265" y="280"/>
                </a:lnTo>
                <a:close/>
                <a:moveTo>
                  <a:pt x="102" y="332"/>
                </a:moveTo>
                <a:lnTo>
                  <a:pt x="102" y="332"/>
                </a:lnTo>
                <a:lnTo>
                  <a:pt x="102" y="332"/>
                </a:lnTo>
                <a:lnTo>
                  <a:pt x="102" y="334"/>
                </a:lnTo>
                <a:lnTo>
                  <a:pt x="102" y="336"/>
                </a:lnTo>
                <a:lnTo>
                  <a:pt x="104" y="338"/>
                </a:lnTo>
                <a:lnTo>
                  <a:pt x="104" y="342"/>
                </a:lnTo>
                <a:lnTo>
                  <a:pt x="105" y="347"/>
                </a:lnTo>
                <a:lnTo>
                  <a:pt x="104" y="349"/>
                </a:lnTo>
                <a:lnTo>
                  <a:pt x="102" y="351"/>
                </a:lnTo>
                <a:lnTo>
                  <a:pt x="100" y="351"/>
                </a:lnTo>
                <a:lnTo>
                  <a:pt x="98" y="347"/>
                </a:lnTo>
                <a:lnTo>
                  <a:pt x="100" y="343"/>
                </a:lnTo>
                <a:lnTo>
                  <a:pt x="100" y="340"/>
                </a:lnTo>
                <a:lnTo>
                  <a:pt x="102" y="338"/>
                </a:lnTo>
                <a:lnTo>
                  <a:pt x="102" y="334"/>
                </a:lnTo>
                <a:lnTo>
                  <a:pt x="102" y="332"/>
                </a:lnTo>
                <a:close/>
                <a:moveTo>
                  <a:pt x="107" y="349"/>
                </a:moveTo>
                <a:lnTo>
                  <a:pt x="107" y="349"/>
                </a:lnTo>
                <a:lnTo>
                  <a:pt x="107" y="347"/>
                </a:lnTo>
                <a:lnTo>
                  <a:pt x="107" y="345"/>
                </a:lnTo>
                <a:lnTo>
                  <a:pt x="107" y="345"/>
                </a:lnTo>
                <a:lnTo>
                  <a:pt x="107" y="345"/>
                </a:lnTo>
                <a:lnTo>
                  <a:pt x="107" y="345"/>
                </a:lnTo>
                <a:lnTo>
                  <a:pt x="109" y="349"/>
                </a:lnTo>
                <a:lnTo>
                  <a:pt x="111" y="353"/>
                </a:lnTo>
                <a:lnTo>
                  <a:pt x="113" y="359"/>
                </a:lnTo>
                <a:lnTo>
                  <a:pt x="113" y="363"/>
                </a:lnTo>
                <a:lnTo>
                  <a:pt x="111" y="365"/>
                </a:lnTo>
                <a:lnTo>
                  <a:pt x="107" y="365"/>
                </a:lnTo>
                <a:lnTo>
                  <a:pt x="105" y="361"/>
                </a:lnTo>
                <a:lnTo>
                  <a:pt x="105" y="357"/>
                </a:lnTo>
                <a:lnTo>
                  <a:pt x="107" y="353"/>
                </a:lnTo>
                <a:lnTo>
                  <a:pt x="107" y="351"/>
                </a:lnTo>
                <a:lnTo>
                  <a:pt x="107" y="349"/>
                </a:lnTo>
                <a:close/>
                <a:moveTo>
                  <a:pt x="98" y="363"/>
                </a:moveTo>
                <a:lnTo>
                  <a:pt x="96" y="363"/>
                </a:lnTo>
                <a:lnTo>
                  <a:pt x="94" y="361"/>
                </a:lnTo>
                <a:lnTo>
                  <a:pt x="92" y="359"/>
                </a:lnTo>
                <a:lnTo>
                  <a:pt x="92" y="359"/>
                </a:lnTo>
                <a:lnTo>
                  <a:pt x="92" y="359"/>
                </a:lnTo>
                <a:lnTo>
                  <a:pt x="92" y="361"/>
                </a:lnTo>
                <a:lnTo>
                  <a:pt x="96" y="363"/>
                </a:lnTo>
                <a:lnTo>
                  <a:pt x="98" y="366"/>
                </a:lnTo>
                <a:lnTo>
                  <a:pt x="104" y="372"/>
                </a:lnTo>
                <a:lnTo>
                  <a:pt x="109" y="374"/>
                </a:lnTo>
                <a:lnTo>
                  <a:pt x="113" y="372"/>
                </a:lnTo>
                <a:lnTo>
                  <a:pt x="113" y="370"/>
                </a:lnTo>
                <a:lnTo>
                  <a:pt x="113" y="368"/>
                </a:lnTo>
                <a:lnTo>
                  <a:pt x="111" y="368"/>
                </a:lnTo>
                <a:lnTo>
                  <a:pt x="107" y="366"/>
                </a:lnTo>
                <a:lnTo>
                  <a:pt x="102" y="365"/>
                </a:lnTo>
                <a:lnTo>
                  <a:pt x="100" y="365"/>
                </a:lnTo>
                <a:lnTo>
                  <a:pt x="98" y="363"/>
                </a:lnTo>
                <a:close/>
                <a:moveTo>
                  <a:pt x="90" y="349"/>
                </a:moveTo>
                <a:lnTo>
                  <a:pt x="88" y="347"/>
                </a:lnTo>
                <a:lnTo>
                  <a:pt x="86" y="345"/>
                </a:lnTo>
                <a:lnTo>
                  <a:pt x="84" y="343"/>
                </a:lnTo>
                <a:lnTo>
                  <a:pt x="82" y="343"/>
                </a:lnTo>
                <a:lnTo>
                  <a:pt x="82" y="345"/>
                </a:lnTo>
                <a:lnTo>
                  <a:pt x="84" y="345"/>
                </a:lnTo>
                <a:lnTo>
                  <a:pt x="86" y="349"/>
                </a:lnTo>
                <a:lnTo>
                  <a:pt x="90" y="353"/>
                </a:lnTo>
                <a:lnTo>
                  <a:pt x="94" y="357"/>
                </a:lnTo>
                <a:lnTo>
                  <a:pt x="100" y="361"/>
                </a:lnTo>
                <a:lnTo>
                  <a:pt x="102" y="359"/>
                </a:lnTo>
                <a:lnTo>
                  <a:pt x="104" y="357"/>
                </a:lnTo>
                <a:lnTo>
                  <a:pt x="104" y="355"/>
                </a:lnTo>
                <a:lnTo>
                  <a:pt x="102" y="355"/>
                </a:lnTo>
                <a:lnTo>
                  <a:pt x="98" y="353"/>
                </a:lnTo>
                <a:lnTo>
                  <a:pt x="92" y="351"/>
                </a:lnTo>
                <a:lnTo>
                  <a:pt x="90" y="349"/>
                </a:lnTo>
                <a:lnTo>
                  <a:pt x="90" y="349"/>
                </a:lnTo>
                <a:close/>
                <a:moveTo>
                  <a:pt x="100" y="322"/>
                </a:moveTo>
                <a:lnTo>
                  <a:pt x="100" y="328"/>
                </a:lnTo>
                <a:lnTo>
                  <a:pt x="98" y="334"/>
                </a:lnTo>
                <a:lnTo>
                  <a:pt x="96" y="338"/>
                </a:lnTo>
                <a:lnTo>
                  <a:pt x="92" y="338"/>
                </a:lnTo>
                <a:lnTo>
                  <a:pt x="92" y="334"/>
                </a:lnTo>
                <a:lnTo>
                  <a:pt x="92" y="330"/>
                </a:lnTo>
                <a:lnTo>
                  <a:pt x="96" y="324"/>
                </a:lnTo>
                <a:lnTo>
                  <a:pt x="98" y="318"/>
                </a:lnTo>
                <a:lnTo>
                  <a:pt x="100" y="315"/>
                </a:lnTo>
                <a:lnTo>
                  <a:pt x="100" y="315"/>
                </a:lnTo>
                <a:lnTo>
                  <a:pt x="100" y="313"/>
                </a:lnTo>
                <a:lnTo>
                  <a:pt x="100" y="313"/>
                </a:lnTo>
                <a:lnTo>
                  <a:pt x="100" y="313"/>
                </a:lnTo>
                <a:lnTo>
                  <a:pt x="100" y="313"/>
                </a:lnTo>
                <a:lnTo>
                  <a:pt x="100" y="318"/>
                </a:lnTo>
                <a:lnTo>
                  <a:pt x="100" y="322"/>
                </a:lnTo>
                <a:close/>
                <a:moveTo>
                  <a:pt x="82" y="332"/>
                </a:moveTo>
                <a:lnTo>
                  <a:pt x="82" y="332"/>
                </a:lnTo>
                <a:lnTo>
                  <a:pt x="81" y="328"/>
                </a:lnTo>
                <a:lnTo>
                  <a:pt x="79" y="326"/>
                </a:lnTo>
                <a:lnTo>
                  <a:pt x="77" y="326"/>
                </a:lnTo>
                <a:lnTo>
                  <a:pt x="77" y="326"/>
                </a:lnTo>
                <a:lnTo>
                  <a:pt x="79" y="328"/>
                </a:lnTo>
                <a:lnTo>
                  <a:pt x="81" y="332"/>
                </a:lnTo>
                <a:lnTo>
                  <a:pt x="82" y="336"/>
                </a:lnTo>
                <a:lnTo>
                  <a:pt x="86" y="342"/>
                </a:lnTo>
                <a:lnTo>
                  <a:pt x="90" y="347"/>
                </a:lnTo>
                <a:lnTo>
                  <a:pt x="94" y="347"/>
                </a:lnTo>
                <a:lnTo>
                  <a:pt x="96" y="345"/>
                </a:lnTo>
                <a:lnTo>
                  <a:pt x="96" y="343"/>
                </a:lnTo>
                <a:lnTo>
                  <a:pt x="94" y="342"/>
                </a:lnTo>
                <a:lnTo>
                  <a:pt x="90" y="338"/>
                </a:lnTo>
                <a:lnTo>
                  <a:pt x="86" y="336"/>
                </a:lnTo>
                <a:lnTo>
                  <a:pt x="84" y="334"/>
                </a:lnTo>
                <a:lnTo>
                  <a:pt x="82" y="332"/>
                </a:lnTo>
                <a:close/>
                <a:moveTo>
                  <a:pt x="79" y="315"/>
                </a:moveTo>
                <a:lnTo>
                  <a:pt x="77" y="311"/>
                </a:lnTo>
                <a:lnTo>
                  <a:pt x="77" y="311"/>
                </a:lnTo>
                <a:lnTo>
                  <a:pt x="75" y="309"/>
                </a:lnTo>
                <a:lnTo>
                  <a:pt x="75" y="307"/>
                </a:lnTo>
                <a:lnTo>
                  <a:pt x="75" y="307"/>
                </a:lnTo>
                <a:lnTo>
                  <a:pt x="75" y="309"/>
                </a:lnTo>
                <a:lnTo>
                  <a:pt x="75" y="313"/>
                </a:lnTo>
                <a:lnTo>
                  <a:pt x="77" y="317"/>
                </a:lnTo>
                <a:lnTo>
                  <a:pt x="79" y="322"/>
                </a:lnTo>
                <a:lnTo>
                  <a:pt x="82" y="328"/>
                </a:lnTo>
                <a:lnTo>
                  <a:pt x="84" y="332"/>
                </a:lnTo>
                <a:lnTo>
                  <a:pt x="88" y="332"/>
                </a:lnTo>
                <a:lnTo>
                  <a:pt x="88" y="332"/>
                </a:lnTo>
                <a:lnTo>
                  <a:pt x="90" y="330"/>
                </a:lnTo>
                <a:lnTo>
                  <a:pt x="90" y="328"/>
                </a:lnTo>
                <a:lnTo>
                  <a:pt x="90" y="328"/>
                </a:lnTo>
                <a:lnTo>
                  <a:pt x="92" y="326"/>
                </a:lnTo>
                <a:lnTo>
                  <a:pt x="90" y="324"/>
                </a:lnTo>
                <a:lnTo>
                  <a:pt x="84" y="318"/>
                </a:lnTo>
                <a:lnTo>
                  <a:pt x="79" y="315"/>
                </a:lnTo>
                <a:close/>
                <a:moveTo>
                  <a:pt x="98" y="301"/>
                </a:moveTo>
                <a:lnTo>
                  <a:pt x="98" y="303"/>
                </a:lnTo>
                <a:lnTo>
                  <a:pt x="98" y="305"/>
                </a:lnTo>
                <a:lnTo>
                  <a:pt x="98" y="311"/>
                </a:lnTo>
                <a:lnTo>
                  <a:pt x="96" y="317"/>
                </a:lnTo>
                <a:lnTo>
                  <a:pt x="92" y="318"/>
                </a:lnTo>
                <a:lnTo>
                  <a:pt x="90" y="318"/>
                </a:lnTo>
                <a:lnTo>
                  <a:pt x="88" y="315"/>
                </a:lnTo>
                <a:lnTo>
                  <a:pt x="90" y="313"/>
                </a:lnTo>
                <a:lnTo>
                  <a:pt x="94" y="307"/>
                </a:lnTo>
                <a:lnTo>
                  <a:pt x="96" y="301"/>
                </a:lnTo>
                <a:lnTo>
                  <a:pt x="98" y="297"/>
                </a:lnTo>
                <a:lnTo>
                  <a:pt x="98" y="297"/>
                </a:lnTo>
                <a:lnTo>
                  <a:pt x="98" y="297"/>
                </a:lnTo>
                <a:lnTo>
                  <a:pt x="98" y="297"/>
                </a:lnTo>
                <a:lnTo>
                  <a:pt x="100" y="297"/>
                </a:lnTo>
                <a:lnTo>
                  <a:pt x="100" y="297"/>
                </a:lnTo>
                <a:lnTo>
                  <a:pt x="98" y="299"/>
                </a:lnTo>
                <a:lnTo>
                  <a:pt x="98" y="301"/>
                </a:lnTo>
                <a:close/>
                <a:moveTo>
                  <a:pt x="73" y="292"/>
                </a:moveTo>
                <a:lnTo>
                  <a:pt x="73" y="290"/>
                </a:lnTo>
                <a:lnTo>
                  <a:pt x="73" y="288"/>
                </a:lnTo>
                <a:lnTo>
                  <a:pt x="73" y="288"/>
                </a:lnTo>
                <a:lnTo>
                  <a:pt x="73" y="290"/>
                </a:lnTo>
                <a:lnTo>
                  <a:pt x="73" y="290"/>
                </a:lnTo>
                <a:lnTo>
                  <a:pt x="75" y="292"/>
                </a:lnTo>
                <a:lnTo>
                  <a:pt x="75" y="294"/>
                </a:lnTo>
                <a:lnTo>
                  <a:pt x="75" y="295"/>
                </a:lnTo>
                <a:lnTo>
                  <a:pt x="77" y="297"/>
                </a:lnTo>
                <a:lnTo>
                  <a:pt x="79" y="301"/>
                </a:lnTo>
                <a:lnTo>
                  <a:pt x="82" y="303"/>
                </a:lnTo>
                <a:lnTo>
                  <a:pt x="86" y="305"/>
                </a:lnTo>
                <a:lnTo>
                  <a:pt x="88" y="307"/>
                </a:lnTo>
                <a:lnTo>
                  <a:pt x="88" y="309"/>
                </a:lnTo>
                <a:lnTo>
                  <a:pt x="88" y="311"/>
                </a:lnTo>
                <a:lnTo>
                  <a:pt x="86" y="315"/>
                </a:lnTo>
                <a:lnTo>
                  <a:pt x="82" y="315"/>
                </a:lnTo>
                <a:lnTo>
                  <a:pt x="79" y="311"/>
                </a:lnTo>
                <a:lnTo>
                  <a:pt x="77" y="305"/>
                </a:lnTo>
                <a:lnTo>
                  <a:pt x="75" y="299"/>
                </a:lnTo>
                <a:lnTo>
                  <a:pt x="75" y="297"/>
                </a:lnTo>
                <a:lnTo>
                  <a:pt x="73" y="294"/>
                </a:lnTo>
                <a:lnTo>
                  <a:pt x="73" y="292"/>
                </a:lnTo>
                <a:close/>
                <a:moveTo>
                  <a:pt x="98" y="288"/>
                </a:moveTo>
                <a:lnTo>
                  <a:pt x="98" y="290"/>
                </a:lnTo>
                <a:lnTo>
                  <a:pt x="98" y="290"/>
                </a:lnTo>
                <a:lnTo>
                  <a:pt x="96" y="297"/>
                </a:lnTo>
                <a:lnTo>
                  <a:pt x="94" y="301"/>
                </a:lnTo>
                <a:lnTo>
                  <a:pt x="90" y="305"/>
                </a:lnTo>
                <a:lnTo>
                  <a:pt x="88" y="303"/>
                </a:lnTo>
                <a:lnTo>
                  <a:pt x="88" y="299"/>
                </a:lnTo>
                <a:lnTo>
                  <a:pt x="90" y="297"/>
                </a:lnTo>
                <a:lnTo>
                  <a:pt x="94" y="292"/>
                </a:lnTo>
                <a:lnTo>
                  <a:pt x="98" y="288"/>
                </a:lnTo>
                <a:lnTo>
                  <a:pt x="98" y="284"/>
                </a:lnTo>
                <a:lnTo>
                  <a:pt x="100" y="284"/>
                </a:lnTo>
                <a:lnTo>
                  <a:pt x="100" y="282"/>
                </a:lnTo>
                <a:lnTo>
                  <a:pt x="100" y="282"/>
                </a:lnTo>
                <a:lnTo>
                  <a:pt x="100" y="282"/>
                </a:lnTo>
                <a:lnTo>
                  <a:pt x="100" y="284"/>
                </a:lnTo>
                <a:lnTo>
                  <a:pt x="100" y="286"/>
                </a:lnTo>
                <a:lnTo>
                  <a:pt x="98" y="288"/>
                </a:lnTo>
                <a:close/>
                <a:moveTo>
                  <a:pt x="100" y="270"/>
                </a:moveTo>
                <a:lnTo>
                  <a:pt x="102" y="269"/>
                </a:lnTo>
                <a:lnTo>
                  <a:pt x="102" y="267"/>
                </a:lnTo>
                <a:lnTo>
                  <a:pt x="102" y="267"/>
                </a:lnTo>
                <a:lnTo>
                  <a:pt x="102" y="269"/>
                </a:lnTo>
                <a:lnTo>
                  <a:pt x="102" y="270"/>
                </a:lnTo>
                <a:lnTo>
                  <a:pt x="100" y="276"/>
                </a:lnTo>
                <a:lnTo>
                  <a:pt x="98" y="282"/>
                </a:lnTo>
                <a:lnTo>
                  <a:pt x="94" y="288"/>
                </a:lnTo>
                <a:lnTo>
                  <a:pt x="90" y="290"/>
                </a:lnTo>
                <a:lnTo>
                  <a:pt x="88" y="288"/>
                </a:lnTo>
                <a:lnTo>
                  <a:pt x="88" y="286"/>
                </a:lnTo>
                <a:lnTo>
                  <a:pt x="90" y="284"/>
                </a:lnTo>
                <a:lnTo>
                  <a:pt x="96" y="278"/>
                </a:lnTo>
                <a:lnTo>
                  <a:pt x="100" y="270"/>
                </a:lnTo>
                <a:close/>
                <a:moveTo>
                  <a:pt x="86" y="280"/>
                </a:moveTo>
                <a:lnTo>
                  <a:pt x="88" y="272"/>
                </a:lnTo>
                <a:lnTo>
                  <a:pt x="90" y="261"/>
                </a:lnTo>
                <a:lnTo>
                  <a:pt x="90" y="257"/>
                </a:lnTo>
                <a:lnTo>
                  <a:pt x="90" y="255"/>
                </a:lnTo>
                <a:lnTo>
                  <a:pt x="90" y="261"/>
                </a:lnTo>
                <a:lnTo>
                  <a:pt x="90" y="269"/>
                </a:lnTo>
                <a:lnTo>
                  <a:pt x="90" y="272"/>
                </a:lnTo>
                <a:lnTo>
                  <a:pt x="92" y="276"/>
                </a:lnTo>
                <a:lnTo>
                  <a:pt x="92" y="278"/>
                </a:lnTo>
                <a:lnTo>
                  <a:pt x="90" y="280"/>
                </a:lnTo>
                <a:lnTo>
                  <a:pt x="88" y="282"/>
                </a:lnTo>
                <a:lnTo>
                  <a:pt x="86" y="280"/>
                </a:lnTo>
                <a:close/>
                <a:moveTo>
                  <a:pt x="75" y="274"/>
                </a:moveTo>
                <a:lnTo>
                  <a:pt x="75" y="272"/>
                </a:lnTo>
                <a:lnTo>
                  <a:pt x="75" y="272"/>
                </a:lnTo>
                <a:lnTo>
                  <a:pt x="75" y="272"/>
                </a:lnTo>
                <a:lnTo>
                  <a:pt x="77" y="272"/>
                </a:lnTo>
                <a:lnTo>
                  <a:pt x="77" y="274"/>
                </a:lnTo>
                <a:lnTo>
                  <a:pt x="77" y="274"/>
                </a:lnTo>
                <a:lnTo>
                  <a:pt x="77" y="276"/>
                </a:lnTo>
                <a:lnTo>
                  <a:pt x="77" y="278"/>
                </a:lnTo>
                <a:lnTo>
                  <a:pt x="77" y="280"/>
                </a:lnTo>
                <a:lnTo>
                  <a:pt x="79" y="284"/>
                </a:lnTo>
                <a:lnTo>
                  <a:pt x="82" y="286"/>
                </a:lnTo>
                <a:lnTo>
                  <a:pt x="86" y="290"/>
                </a:lnTo>
                <a:lnTo>
                  <a:pt x="86" y="292"/>
                </a:lnTo>
                <a:lnTo>
                  <a:pt x="88" y="294"/>
                </a:lnTo>
                <a:lnTo>
                  <a:pt x="86" y="295"/>
                </a:lnTo>
                <a:lnTo>
                  <a:pt x="84" y="297"/>
                </a:lnTo>
                <a:lnTo>
                  <a:pt x="81" y="297"/>
                </a:lnTo>
                <a:lnTo>
                  <a:pt x="79" y="294"/>
                </a:lnTo>
                <a:lnTo>
                  <a:pt x="77" y="288"/>
                </a:lnTo>
                <a:lnTo>
                  <a:pt x="75" y="282"/>
                </a:lnTo>
                <a:lnTo>
                  <a:pt x="75" y="278"/>
                </a:lnTo>
                <a:lnTo>
                  <a:pt x="75" y="276"/>
                </a:lnTo>
                <a:lnTo>
                  <a:pt x="75" y="274"/>
                </a:lnTo>
                <a:close/>
                <a:moveTo>
                  <a:pt x="84" y="282"/>
                </a:moveTo>
                <a:lnTo>
                  <a:pt x="86" y="272"/>
                </a:lnTo>
                <a:lnTo>
                  <a:pt x="86" y="261"/>
                </a:lnTo>
                <a:lnTo>
                  <a:pt x="88" y="257"/>
                </a:lnTo>
                <a:lnTo>
                  <a:pt x="88" y="255"/>
                </a:lnTo>
                <a:lnTo>
                  <a:pt x="86" y="261"/>
                </a:lnTo>
                <a:lnTo>
                  <a:pt x="84" y="267"/>
                </a:lnTo>
                <a:lnTo>
                  <a:pt x="82" y="270"/>
                </a:lnTo>
                <a:lnTo>
                  <a:pt x="81" y="276"/>
                </a:lnTo>
                <a:lnTo>
                  <a:pt x="81" y="278"/>
                </a:lnTo>
                <a:lnTo>
                  <a:pt x="81" y="280"/>
                </a:lnTo>
                <a:lnTo>
                  <a:pt x="82" y="282"/>
                </a:lnTo>
                <a:lnTo>
                  <a:pt x="84" y="282"/>
                </a:lnTo>
                <a:close/>
                <a:moveTo>
                  <a:pt x="244" y="401"/>
                </a:moveTo>
                <a:lnTo>
                  <a:pt x="246" y="399"/>
                </a:lnTo>
                <a:lnTo>
                  <a:pt x="249" y="405"/>
                </a:lnTo>
                <a:lnTo>
                  <a:pt x="248" y="397"/>
                </a:lnTo>
                <a:lnTo>
                  <a:pt x="249" y="395"/>
                </a:lnTo>
                <a:lnTo>
                  <a:pt x="251" y="403"/>
                </a:lnTo>
                <a:lnTo>
                  <a:pt x="261" y="409"/>
                </a:lnTo>
                <a:lnTo>
                  <a:pt x="259" y="409"/>
                </a:lnTo>
                <a:lnTo>
                  <a:pt x="249" y="405"/>
                </a:lnTo>
                <a:lnTo>
                  <a:pt x="255" y="411"/>
                </a:lnTo>
                <a:lnTo>
                  <a:pt x="253" y="413"/>
                </a:lnTo>
                <a:lnTo>
                  <a:pt x="244" y="401"/>
                </a:lnTo>
                <a:close/>
                <a:moveTo>
                  <a:pt x="253" y="391"/>
                </a:moveTo>
                <a:lnTo>
                  <a:pt x="257" y="388"/>
                </a:lnTo>
                <a:lnTo>
                  <a:pt x="259" y="390"/>
                </a:lnTo>
                <a:lnTo>
                  <a:pt x="257" y="391"/>
                </a:lnTo>
                <a:lnTo>
                  <a:pt x="259" y="395"/>
                </a:lnTo>
                <a:lnTo>
                  <a:pt x="263" y="393"/>
                </a:lnTo>
                <a:lnTo>
                  <a:pt x="263" y="393"/>
                </a:lnTo>
                <a:lnTo>
                  <a:pt x="261" y="395"/>
                </a:lnTo>
                <a:lnTo>
                  <a:pt x="265" y="401"/>
                </a:lnTo>
                <a:lnTo>
                  <a:pt x="269" y="397"/>
                </a:lnTo>
                <a:lnTo>
                  <a:pt x="269" y="399"/>
                </a:lnTo>
                <a:lnTo>
                  <a:pt x="265" y="403"/>
                </a:lnTo>
                <a:lnTo>
                  <a:pt x="253" y="391"/>
                </a:lnTo>
                <a:close/>
                <a:moveTo>
                  <a:pt x="238" y="403"/>
                </a:moveTo>
                <a:lnTo>
                  <a:pt x="240" y="403"/>
                </a:lnTo>
                <a:lnTo>
                  <a:pt x="246" y="420"/>
                </a:lnTo>
                <a:lnTo>
                  <a:pt x="244" y="420"/>
                </a:lnTo>
                <a:lnTo>
                  <a:pt x="238" y="403"/>
                </a:lnTo>
                <a:close/>
                <a:moveTo>
                  <a:pt x="230" y="409"/>
                </a:moveTo>
                <a:lnTo>
                  <a:pt x="230" y="409"/>
                </a:lnTo>
                <a:lnTo>
                  <a:pt x="234" y="426"/>
                </a:lnTo>
                <a:lnTo>
                  <a:pt x="234" y="426"/>
                </a:lnTo>
                <a:lnTo>
                  <a:pt x="230" y="409"/>
                </a:lnTo>
                <a:close/>
                <a:moveTo>
                  <a:pt x="211" y="420"/>
                </a:moveTo>
                <a:lnTo>
                  <a:pt x="211" y="430"/>
                </a:lnTo>
                <a:lnTo>
                  <a:pt x="215" y="428"/>
                </a:lnTo>
                <a:lnTo>
                  <a:pt x="211" y="420"/>
                </a:lnTo>
                <a:lnTo>
                  <a:pt x="211" y="420"/>
                </a:lnTo>
                <a:close/>
                <a:moveTo>
                  <a:pt x="209" y="420"/>
                </a:moveTo>
                <a:lnTo>
                  <a:pt x="211" y="418"/>
                </a:lnTo>
                <a:lnTo>
                  <a:pt x="219" y="434"/>
                </a:lnTo>
                <a:lnTo>
                  <a:pt x="217" y="434"/>
                </a:lnTo>
                <a:lnTo>
                  <a:pt x="215" y="430"/>
                </a:lnTo>
                <a:lnTo>
                  <a:pt x="211" y="432"/>
                </a:lnTo>
                <a:lnTo>
                  <a:pt x="213" y="436"/>
                </a:lnTo>
                <a:lnTo>
                  <a:pt x="211" y="436"/>
                </a:lnTo>
                <a:lnTo>
                  <a:pt x="209" y="420"/>
                </a:lnTo>
                <a:close/>
                <a:moveTo>
                  <a:pt x="196" y="424"/>
                </a:moveTo>
                <a:lnTo>
                  <a:pt x="198" y="430"/>
                </a:lnTo>
                <a:lnTo>
                  <a:pt x="198" y="430"/>
                </a:lnTo>
                <a:lnTo>
                  <a:pt x="200" y="430"/>
                </a:lnTo>
                <a:lnTo>
                  <a:pt x="200" y="430"/>
                </a:lnTo>
                <a:lnTo>
                  <a:pt x="200" y="428"/>
                </a:lnTo>
                <a:lnTo>
                  <a:pt x="200" y="428"/>
                </a:lnTo>
                <a:lnTo>
                  <a:pt x="200" y="426"/>
                </a:lnTo>
                <a:lnTo>
                  <a:pt x="198" y="424"/>
                </a:lnTo>
                <a:lnTo>
                  <a:pt x="198" y="424"/>
                </a:lnTo>
                <a:lnTo>
                  <a:pt x="198" y="424"/>
                </a:lnTo>
                <a:lnTo>
                  <a:pt x="198" y="424"/>
                </a:lnTo>
                <a:lnTo>
                  <a:pt x="196" y="424"/>
                </a:lnTo>
                <a:close/>
                <a:moveTo>
                  <a:pt x="194" y="424"/>
                </a:moveTo>
                <a:lnTo>
                  <a:pt x="198" y="422"/>
                </a:lnTo>
                <a:lnTo>
                  <a:pt x="198" y="422"/>
                </a:lnTo>
                <a:lnTo>
                  <a:pt x="200" y="422"/>
                </a:lnTo>
                <a:lnTo>
                  <a:pt x="200" y="424"/>
                </a:lnTo>
                <a:lnTo>
                  <a:pt x="201" y="424"/>
                </a:lnTo>
                <a:lnTo>
                  <a:pt x="201" y="428"/>
                </a:lnTo>
                <a:lnTo>
                  <a:pt x="201" y="428"/>
                </a:lnTo>
                <a:lnTo>
                  <a:pt x="201" y="430"/>
                </a:lnTo>
                <a:lnTo>
                  <a:pt x="201" y="430"/>
                </a:lnTo>
                <a:lnTo>
                  <a:pt x="200" y="430"/>
                </a:lnTo>
                <a:lnTo>
                  <a:pt x="201" y="430"/>
                </a:lnTo>
                <a:lnTo>
                  <a:pt x="201" y="430"/>
                </a:lnTo>
                <a:lnTo>
                  <a:pt x="201" y="432"/>
                </a:lnTo>
                <a:lnTo>
                  <a:pt x="203" y="432"/>
                </a:lnTo>
                <a:lnTo>
                  <a:pt x="203" y="438"/>
                </a:lnTo>
                <a:lnTo>
                  <a:pt x="201" y="438"/>
                </a:lnTo>
                <a:lnTo>
                  <a:pt x="200" y="432"/>
                </a:lnTo>
                <a:lnTo>
                  <a:pt x="200" y="432"/>
                </a:lnTo>
                <a:lnTo>
                  <a:pt x="200" y="432"/>
                </a:lnTo>
                <a:lnTo>
                  <a:pt x="200" y="432"/>
                </a:lnTo>
                <a:lnTo>
                  <a:pt x="198" y="432"/>
                </a:lnTo>
                <a:lnTo>
                  <a:pt x="198" y="432"/>
                </a:lnTo>
                <a:lnTo>
                  <a:pt x="200" y="438"/>
                </a:lnTo>
                <a:lnTo>
                  <a:pt x="198" y="439"/>
                </a:lnTo>
                <a:lnTo>
                  <a:pt x="194" y="424"/>
                </a:lnTo>
                <a:close/>
                <a:moveTo>
                  <a:pt x="119" y="411"/>
                </a:moveTo>
                <a:lnTo>
                  <a:pt x="125" y="414"/>
                </a:lnTo>
                <a:lnTo>
                  <a:pt x="125" y="414"/>
                </a:lnTo>
                <a:lnTo>
                  <a:pt x="121" y="413"/>
                </a:lnTo>
                <a:lnTo>
                  <a:pt x="119" y="418"/>
                </a:lnTo>
                <a:lnTo>
                  <a:pt x="121" y="420"/>
                </a:lnTo>
                <a:lnTo>
                  <a:pt x="121" y="420"/>
                </a:lnTo>
                <a:lnTo>
                  <a:pt x="117" y="420"/>
                </a:lnTo>
                <a:lnTo>
                  <a:pt x="115" y="424"/>
                </a:lnTo>
                <a:lnTo>
                  <a:pt x="119" y="426"/>
                </a:lnTo>
                <a:lnTo>
                  <a:pt x="117" y="428"/>
                </a:lnTo>
                <a:lnTo>
                  <a:pt x="113" y="426"/>
                </a:lnTo>
                <a:lnTo>
                  <a:pt x="119" y="411"/>
                </a:lnTo>
                <a:close/>
                <a:moveTo>
                  <a:pt x="79" y="395"/>
                </a:moveTo>
                <a:lnTo>
                  <a:pt x="81" y="397"/>
                </a:lnTo>
                <a:lnTo>
                  <a:pt x="79" y="397"/>
                </a:lnTo>
                <a:lnTo>
                  <a:pt x="77" y="397"/>
                </a:lnTo>
                <a:lnTo>
                  <a:pt x="79" y="395"/>
                </a:lnTo>
                <a:close/>
                <a:moveTo>
                  <a:pt x="88" y="386"/>
                </a:moveTo>
                <a:lnTo>
                  <a:pt x="90" y="388"/>
                </a:lnTo>
                <a:lnTo>
                  <a:pt x="81" y="395"/>
                </a:lnTo>
                <a:lnTo>
                  <a:pt x="81" y="393"/>
                </a:lnTo>
                <a:lnTo>
                  <a:pt x="88" y="386"/>
                </a:lnTo>
                <a:close/>
                <a:moveTo>
                  <a:pt x="94" y="391"/>
                </a:moveTo>
                <a:lnTo>
                  <a:pt x="96" y="393"/>
                </a:lnTo>
                <a:lnTo>
                  <a:pt x="90" y="399"/>
                </a:lnTo>
                <a:lnTo>
                  <a:pt x="98" y="395"/>
                </a:lnTo>
                <a:lnTo>
                  <a:pt x="100" y="397"/>
                </a:lnTo>
                <a:lnTo>
                  <a:pt x="92" y="399"/>
                </a:lnTo>
                <a:lnTo>
                  <a:pt x="90" y="409"/>
                </a:lnTo>
                <a:lnTo>
                  <a:pt x="88" y="407"/>
                </a:lnTo>
                <a:lnTo>
                  <a:pt x="90" y="399"/>
                </a:lnTo>
                <a:lnTo>
                  <a:pt x="84" y="405"/>
                </a:lnTo>
                <a:lnTo>
                  <a:pt x="84" y="403"/>
                </a:lnTo>
                <a:lnTo>
                  <a:pt x="94" y="391"/>
                </a:lnTo>
                <a:close/>
                <a:moveTo>
                  <a:pt x="104" y="401"/>
                </a:moveTo>
                <a:lnTo>
                  <a:pt x="109" y="403"/>
                </a:lnTo>
                <a:lnTo>
                  <a:pt x="107" y="405"/>
                </a:lnTo>
                <a:lnTo>
                  <a:pt x="104" y="403"/>
                </a:lnTo>
                <a:lnTo>
                  <a:pt x="102" y="407"/>
                </a:lnTo>
                <a:lnTo>
                  <a:pt x="104" y="409"/>
                </a:lnTo>
                <a:lnTo>
                  <a:pt x="104" y="411"/>
                </a:lnTo>
                <a:lnTo>
                  <a:pt x="100" y="409"/>
                </a:lnTo>
                <a:lnTo>
                  <a:pt x="98" y="413"/>
                </a:lnTo>
                <a:lnTo>
                  <a:pt x="100" y="414"/>
                </a:lnTo>
                <a:lnTo>
                  <a:pt x="100" y="416"/>
                </a:lnTo>
                <a:lnTo>
                  <a:pt x="94" y="413"/>
                </a:lnTo>
                <a:lnTo>
                  <a:pt x="104" y="401"/>
                </a:lnTo>
                <a:close/>
                <a:moveTo>
                  <a:pt x="125" y="428"/>
                </a:moveTo>
                <a:lnTo>
                  <a:pt x="127" y="430"/>
                </a:lnTo>
                <a:lnTo>
                  <a:pt x="125" y="432"/>
                </a:lnTo>
                <a:lnTo>
                  <a:pt x="125" y="432"/>
                </a:lnTo>
                <a:lnTo>
                  <a:pt x="125" y="428"/>
                </a:lnTo>
                <a:close/>
                <a:moveTo>
                  <a:pt x="130" y="416"/>
                </a:moveTo>
                <a:lnTo>
                  <a:pt x="130" y="416"/>
                </a:lnTo>
                <a:lnTo>
                  <a:pt x="130" y="418"/>
                </a:lnTo>
                <a:lnTo>
                  <a:pt x="129" y="418"/>
                </a:lnTo>
                <a:lnTo>
                  <a:pt x="130" y="416"/>
                </a:lnTo>
                <a:close/>
                <a:moveTo>
                  <a:pt x="148" y="422"/>
                </a:moveTo>
                <a:lnTo>
                  <a:pt x="150" y="422"/>
                </a:lnTo>
                <a:lnTo>
                  <a:pt x="140" y="436"/>
                </a:lnTo>
                <a:lnTo>
                  <a:pt x="138" y="436"/>
                </a:lnTo>
                <a:lnTo>
                  <a:pt x="148" y="422"/>
                </a:lnTo>
                <a:close/>
                <a:moveTo>
                  <a:pt x="153" y="424"/>
                </a:moveTo>
                <a:lnTo>
                  <a:pt x="155" y="424"/>
                </a:lnTo>
                <a:lnTo>
                  <a:pt x="157" y="430"/>
                </a:lnTo>
                <a:lnTo>
                  <a:pt x="159" y="424"/>
                </a:lnTo>
                <a:lnTo>
                  <a:pt x="161" y="424"/>
                </a:lnTo>
                <a:lnTo>
                  <a:pt x="157" y="432"/>
                </a:lnTo>
                <a:lnTo>
                  <a:pt x="159" y="439"/>
                </a:lnTo>
                <a:lnTo>
                  <a:pt x="157" y="439"/>
                </a:lnTo>
                <a:lnTo>
                  <a:pt x="155" y="434"/>
                </a:lnTo>
                <a:lnTo>
                  <a:pt x="153" y="439"/>
                </a:lnTo>
                <a:lnTo>
                  <a:pt x="152" y="439"/>
                </a:lnTo>
                <a:lnTo>
                  <a:pt x="155" y="432"/>
                </a:lnTo>
                <a:lnTo>
                  <a:pt x="153" y="424"/>
                </a:lnTo>
                <a:close/>
                <a:moveTo>
                  <a:pt x="171" y="426"/>
                </a:moveTo>
                <a:lnTo>
                  <a:pt x="171" y="436"/>
                </a:lnTo>
                <a:lnTo>
                  <a:pt x="173" y="436"/>
                </a:lnTo>
                <a:lnTo>
                  <a:pt x="171" y="426"/>
                </a:lnTo>
                <a:lnTo>
                  <a:pt x="171" y="426"/>
                </a:lnTo>
                <a:close/>
                <a:moveTo>
                  <a:pt x="171" y="424"/>
                </a:moveTo>
                <a:lnTo>
                  <a:pt x="173" y="426"/>
                </a:lnTo>
                <a:lnTo>
                  <a:pt x="175" y="441"/>
                </a:lnTo>
                <a:lnTo>
                  <a:pt x="173" y="441"/>
                </a:lnTo>
                <a:lnTo>
                  <a:pt x="173" y="438"/>
                </a:lnTo>
                <a:lnTo>
                  <a:pt x="169" y="438"/>
                </a:lnTo>
                <a:lnTo>
                  <a:pt x="169" y="441"/>
                </a:lnTo>
                <a:lnTo>
                  <a:pt x="167" y="441"/>
                </a:lnTo>
                <a:lnTo>
                  <a:pt x="171" y="424"/>
                </a:lnTo>
                <a:close/>
                <a:moveTo>
                  <a:pt x="184" y="426"/>
                </a:moveTo>
                <a:lnTo>
                  <a:pt x="184" y="432"/>
                </a:lnTo>
                <a:lnTo>
                  <a:pt x="184" y="432"/>
                </a:lnTo>
                <a:lnTo>
                  <a:pt x="186" y="432"/>
                </a:lnTo>
                <a:lnTo>
                  <a:pt x="186" y="432"/>
                </a:lnTo>
                <a:lnTo>
                  <a:pt x="186" y="430"/>
                </a:lnTo>
                <a:lnTo>
                  <a:pt x="186" y="430"/>
                </a:lnTo>
                <a:lnTo>
                  <a:pt x="186" y="428"/>
                </a:lnTo>
                <a:lnTo>
                  <a:pt x="186" y="428"/>
                </a:lnTo>
                <a:lnTo>
                  <a:pt x="186" y="426"/>
                </a:lnTo>
                <a:lnTo>
                  <a:pt x="184" y="426"/>
                </a:lnTo>
                <a:lnTo>
                  <a:pt x="184" y="426"/>
                </a:lnTo>
                <a:lnTo>
                  <a:pt x="184" y="426"/>
                </a:lnTo>
                <a:close/>
                <a:moveTo>
                  <a:pt x="182" y="424"/>
                </a:moveTo>
                <a:lnTo>
                  <a:pt x="184" y="424"/>
                </a:lnTo>
                <a:lnTo>
                  <a:pt x="186" y="424"/>
                </a:lnTo>
                <a:lnTo>
                  <a:pt x="188" y="426"/>
                </a:lnTo>
                <a:lnTo>
                  <a:pt x="188" y="426"/>
                </a:lnTo>
                <a:lnTo>
                  <a:pt x="188" y="428"/>
                </a:lnTo>
                <a:lnTo>
                  <a:pt x="188" y="430"/>
                </a:lnTo>
                <a:lnTo>
                  <a:pt x="188" y="430"/>
                </a:lnTo>
                <a:lnTo>
                  <a:pt x="188" y="432"/>
                </a:lnTo>
                <a:lnTo>
                  <a:pt x="188" y="432"/>
                </a:lnTo>
                <a:lnTo>
                  <a:pt x="186" y="432"/>
                </a:lnTo>
                <a:lnTo>
                  <a:pt x="188" y="432"/>
                </a:lnTo>
                <a:lnTo>
                  <a:pt x="188" y="434"/>
                </a:lnTo>
                <a:lnTo>
                  <a:pt x="188" y="434"/>
                </a:lnTo>
                <a:lnTo>
                  <a:pt x="188" y="436"/>
                </a:lnTo>
                <a:lnTo>
                  <a:pt x="190" y="439"/>
                </a:lnTo>
                <a:lnTo>
                  <a:pt x="186" y="441"/>
                </a:lnTo>
                <a:lnTo>
                  <a:pt x="186" y="436"/>
                </a:lnTo>
                <a:lnTo>
                  <a:pt x="186" y="434"/>
                </a:lnTo>
                <a:lnTo>
                  <a:pt x="186" y="434"/>
                </a:lnTo>
                <a:lnTo>
                  <a:pt x="186" y="434"/>
                </a:lnTo>
                <a:lnTo>
                  <a:pt x="184" y="434"/>
                </a:lnTo>
                <a:lnTo>
                  <a:pt x="184" y="434"/>
                </a:lnTo>
                <a:lnTo>
                  <a:pt x="184" y="441"/>
                </a:lnTo>
                <a:lnTo>
                  <a:pt x="182" y="441"/>
                </a:lnTo>
                <a:lnTo>
                  <a:pt x="182" y="424"/>
                </a:lnTo>
                <a:close/>
                <a:moveTo>
                  <a:pt x="221" y="391"/>
                </a:moveTo>
                <a:lnTo>
                  <a:pt x="223" y="391"/>
                </a:lnTo>
                <a:lnTo>
                  <a:pt x="223" y="391"/>
                </a:lnTo>
                <a:lnTo>
                  <a:pt x="223" y="391"/>
                </a:lnTo>
                <a:lnTo>
                  <a:pt x="223" y="391"/>
                </a:lnTo>
                <a:lnTo>
                  <a:pt x="215" y="395"/>
                </a:lnTo>
                <a:lnTo>
                  <a:pt x="205" y="401"/>
                </a:lnTo>
                <a:lnTo>
                  <a:pt x="196" y="405"/>
                </a:lnTo>
                <a:lnTo>
                  <a:pt x="190" y="405"/>
                </a:lnTo>
                <a:lnTo>
                  <a:pt x="188" y="405"/>
                </a:lnTo>
                <a:lnTo>
                  <a:pt x="186" y="405"/>
                </a:lnTo>
                <a:lnTo>
                  <a:pt x="184" y="405"/>
                </a:lnTo>
                <a:lnTo>
                  <a:pt x="188" y="405"/>
                </a:lnTo>
                <a:lnTo>
                  <a:pt x="198" y="399"/>
                </a:lnTo>
                <a:lnTo>
                  <a:pt x="205" y="391"/>
                </a:lnTo>
                <a:lnTo>
                  <a:pt x="209" y="390"/>
                </a:lnTo>
                <a:lnTo>
                  <a:pt x="209" y="388"/>
                </a:lnTo>
                <a:lnTo>
                  <a:pt x="211" y="388"/>
                </a:lnTo>
                <a:lnTo>
                  <a:pt x="211" y="388"/>
                </a:lnTo>
                <a:lnTo>
                  <a:pt x="211" y="391"/>
                </a:lnTo>
                <a:lnTo>
                  <a:pt x="213" y="393"/>
                </a:lnTo>
                <a:lnTo>
                  <a:pt x="217" y="393"/>
                </a:lnTo>
                <a:lnTo>
                  <a:pt x="221" y="391"/>
                </a:lnTo>
                <a:close/>
                <a:moveTo>
                  <a:pt x="230" y="365"/>
                </a:moveTo>
                <a:lnTo>
                  <a:pt x="230" y="365"/>
                </a:lnTo>
                <a:lnTo>
                  <a:pt x="232" y="363"/>
                </a:lnTo>
                <a:lnTo>
                  <a:pt x="232" y="361"/>
                </a:lnTo>
                <a:lnTo>
                  <a:pt x="232" y="361"/>
                </a:lnTo>
                <a:lnTo>
                  <a:pt x="232" y="361"/>
                </a:lnTo>
                <a:lnTo>
                  <a:pt x="232" y="361"/>
                </a:lnTo>
                <a:lnTo>
                  <a:pt x="230" y="363"/>
                </a:lnTo>
                <a:lnTo>
                  <a:pt x="228" y="366"/>
                </a:lnTo>
                <a:lnTo>
                  <a:pt x="225" y="370"/>
                </a:lnTo>
                <a:lnTo>
                  <a:pt x="225" y="374"/>
                </a:lnTo>
                <a:lnTo>
                  <a:pt x="225" y="378"/>
                </a:lnTo>
                <a:lnTo>
                  <a:pt x="226" y="378"/>
                </a:lnTo>
                <a:lnTo>
                  <a:pt x="230" y="378"/>
                </a:lnTo>
                <a:lnTo>
                  <a:pt x="230" y="374"/>
                </a:lnTo>
                <a:lnTo>
                  <a:pt x="230" y="370"/>
                </a:lnTo>
                <a:lnTo>
                  <a:pt x="230" y="366"/>
                </a:lnTo>
                <a:lnTo>
                  <a:pt x="230" y="366"/>
                </a:lnTo>
                <a:lnTo>
                  <a:pt x="230" y="365"/>
                </a:lnTo>
                <a:close/>
                <a:moveTo>
                  <a:pt x="221" y="378"/>
                </a:moveTo>
                <a:lnTo>
                  <a:pt x="221" y="376"/>
                </a:lnTo>
                <a:lnTo>
                  <a:pt x="221" y="374"/>
                </a:lnTo>
                <a:lnTo>
                  <a:pt x="221" y="374"/>
                </a:lnTo>
                <a:lnTo>
                  <a:pt x="221" y="372"/>
                </a:lnTo>
                <a:lnTo>
                  <a:pt x="221" y="372"/>
                </a:lnTo>
                <a:lnTo>
                  <a:pt x="221" y="372"/>
                </a:lnTo>
                <a:lnTo>
                  <a:pt x="221" y="374"/>
                </a:lnTo>
                <a:lnTo>
                  <a:pt x="217" y="378"/>
                </a:lnTo>
                <a:lnTo>
                  <a:pt x="215" y="384"/>
                </a:lnTo>
                <a:lnTo>
                  <a:pt x="213" y="388"/>
                </a:lnTo>
                <a:lnTo>
                  <a:pt x="215" y="390"/>
                </a:lnTo>
                <a:lnTo>
                  <a:pt x="217" y="390"/>
                </a:lnTo>
                <a:lnTo>
                  <a:pt x="219" y="390"/>
                </a:lnTo>
                <a:lnTo>
                  <a:pt x="221" y="388"/>
                </a:lnTo>
                <a:lnTo>
                  <a:pt x="221" y="384"/>
                </a:lnTo>
                <a:lnTo>
                  <a:pt x="221" y="380"/>
                </a:lnTo>
                <a:lnTo>
                  <a:pt x="221" y="378"/>
                </a:lnTo>
                <a:lnTo>
                  <a:pt x="221" y="378"/>
                </a:lnTo>
                <a:close/>
                <a:moveTo>
                  <a:pt x="240" y="378"/>
                </a:moveTo>
                <a:lnTo>
                  <a:pt x="240" y="376"/>
                </a:lnTo>
                <a:lnTo>
                  <a:pt x="244" y="374"/>
                </a:lnTo>
                <a:lnTo>
                  <a:pt x="246" y="374"/>
                </a:lnTo>
                <a:lnTo>
                  <a:pt x="246" y="374"/>
                </a:lnTo>
                <a:lnTo>
                  <a:pt x="246" y="374"/>
                </a:lnTo>
                <a:lnTo>
                  <a:pt x="246" y="374"/>
                </a:lnTo>
                <a:lnTo>
                  <a:pt x="246" y="374"/>
                </a:lnTo>
                <a:lnTo>
                  <a:pt x="244" y="376"/>
                </a:lnTo>
                <a:lnTo>
                  <a:pt x="242" y="378"/>
                </a:lnTo>
                <a:lnTo>
                  <a:pt x="238" y="380"/>
                </a:lnTo>
                <a:lnTo>
                  <a:pt x="234" y="384"/>
                </a:lnTo>
                <a:lnTo>
                  <a:pt x="230" y="386"/>
                </a:lnTo>
                <a:lnTo>
                  <a:pt x="226" y="388"/>
                </a:lnTo>
                <a:lnTo>
                  <a:pt x="225" y="386"/>
                </a:lnTo>
                <a:lnTo>
                  <a:pt x="223" y="386"/>
                </a:lnTo>
                <a:lnTo>
                  <a:pt x="225" y="382"/>
                </a:lnTo>
                <a:lnTo>
                  <a:pt x="228" y="380"/>
                </a:lnTo>
                <a:lnTo>
                  <a:pt x="232" y="380"/>
                </a:lnTo>
                <a:lnTo>
                  <a:pt x="238" y="378"/>
                </a:lnTo>
                <a:lnTo>
                  <a:pt x="240" y="378"/>
                </a:lnTo>
                <a:close/>
                <a:moveTo>
                  <a:pt x="129" y="393"/>
                </a:moveTo>
                <a:lnTo>
                  <a:pt x="127" y="391"/>
                </a:lnTo>
                <a:lnTo>
                  <a:pt x="125" y="391"/>
                </a:lnTo>
                <a:lnTo>
                  <a:pt x="125" y="391"/>
                </a:lnTo>
                <a:lnTo>
                  <a:pt x="127" y="391"/>
                </a:lnTo>
                <a:lnTo>
                  <a:pt x="132" y="395"/>
                </a:lnTo>
                <a:lnTo>
                  <a:pt x="144" y="401"/>
                </a:lnTo>
                <a:lnTo>
                  <a:pt x="152" y="405"/>
                </a:lnTo>
                <a:lnTo>
                  <a:pt x="159" y="405"/>
                </a:lnTo>
                <a:lnTo>
                  <a:pt x="161" y="407"/>
                </a:lnTo>
                <a:lnTo>
                  <a:pt x="163" y="407"/>
                </a:lnTo>
                <a:lnTo>
                  <a:pt x="163" y="405"/>
                </a:lnTo>
                <a:lnTo>
                  <a:pt x="161" y="405"/>
                </a:lnTo>
                <a:lnTo>
                  <a:pt x="152" y="399"/>
                </a:lnTo>
                <a:lnTo>
                  <a:pt x="144" y="391"/>
                </a:lnTo>
                <a:lnTo>
                  <a:pt x="140" y="390"/>
                </a:lnTo>
                <a:lnTo>
                  <a:pt x="138" y="388"/>
                </a:lnTo>
                <a:lnTo>
                  <a:pt x="138" y="388"/>
                </a:lnTo>
                <a:lnTo>
                  <a:pt x="138" y="388"/>
                </a:lnTo>
                <a:lnTo>
                  <a:pt x="136" y="391"/>
                </a:lnTo>
                <a:lnTo>
                  <a:pt x="134" y="393"/>
                </a:lnTo>
                <a:lnTo>
                  <a:pt x="132" y="393"/>
                </a:lnTo>
                <a:lnTo>
                  <a:pt x="129" y="393"/>
                </a:lnTo>
                <a:close/>
                <a:moveTo>
                  <a:pt x="117" y="366"/>
                </a:moveTo>
                <a:lnTo>
                  <a:pt x="117" y="365"/>
                </a:lnTo>
                <a:lnTo>
                  <a:pt x="117" y="363"/>
                </a:lnTo>
                <a:lnTo>
                  <a:pt x="115" y="361"/>
                </a:lnTo>
                <a:lnTo>
                  <a:pt x="115" y="361"/>
                </a:lnTo>
                <a:lnTo>
                  <a:pt x="115" y="361"/>
                </a:lnTo>
                <a:lnTo>
                  <a:pt x="117" y="361"/>
                </a:lnTo>
                <a:lnTo>
                  <a:pt x="117" y="363"/>
                </a:lnTo>
                <a:lnTo>
                  <a:pt x="121" y="366"/>
                </a:lnTo>
                <a:lnTo>
                  <a:pt x="123" y="370"/>
                </a:lnTo>
                <a:lnTo>
                  <a:pt x="125" y="374"/>
                </a:lnTo>
                <a:lnTo>
                  <a:pt x="125" y="378"/>
                </a:lnTo>
                <a:lnTo>
                  <a:pt x="123" y="378"/>
                </a:lnTo>
                <a:lnTo>
                  <a:pt x="119" y="378"/>
                </a:lnTo>
                <a:lnTo>
                  <a:pt x="117" y="374"/>
                </a:lnTo>
                <a:lnTo>
                  <a:pt x="117" y="370"/>
                </a:lnTo>
                <a:lnTo>
                  <a:pt x="117" y="368"/>
                </a:lnTo>
                <a:lnTo>
                  <a:pt x="117" y="366"/>
                </a:lnTo>
                <a:lnTo>
                  <a:pt x="117" y="366"/>
                </a:lnTo>
                <a:close/>
                <a:moveTo>
                  <a:pt x="129" y="378"/>
                </a:moveTo>
                <a:lnTo>
                  <a:pt x="129" y="378"/>
                </a:lnTo>
                <a:lnTo>
                  <a:pt x="129" y="376"/>
                </a:lnTo>
                <a:lnTo>
                  <a:pt x="127" y="374"/>
                </a:lnTo>
                <a:lnTo>
                  <a:pt x="127" y="374"/>
                </a:lnTo>
                <a:lnTo>
                  <a:pt x="127" y="372"/>
                </a:lnTo>
                <a:lnTo>
                  <a:pt x="127" y="372"/>
                </a:lnTo>
                <a:lnTo>
                  <a:pt x="129" y="374"/>
                </a:lnTo>
                <a:lnTo>
                  <a:pt x="130" y="378"/>
                </a:lnTo>
                <a:lnTo>
                  <a:pt x="132" y="384"/>
                </a:lnTo>
                <a:lnTo>
                  <a:pt x="134" y="388"/>
                </a:lnTo>
                <a:lnTo>
                  <a:pt x="134" y="390"/>
                </a:lnTo>
                <a:lnTo>
                  <a:pt x="132" y="391"/>
                </a:lnTo>
                <a:lnTo>
                  <a:pt x="129" y="390"/>
                </a:lnTo>
                <a:lnTo>
                  <a:pt x="129" y="388"/>
                </a:lnTo>
                <a:lnTo>
                  <a:pt x="129" y="384"/>
                </a:lnTo>
                <a:lnTo>
                  <a:pt x="129" y="380"/>
                </a:lnTo>
                <a:lnTo>
                  <a:pt x="129" y="380"/>
                </a:lnTo>
                <a:lnTo>
                  <a:pt x="129" y="378"/>
                </a:lnTo>
                <a:close/>
                <a:moveTo>
                  <a:pt x="109" y="378"/>
                </a:moveTo>
                <a:lnTo>
                  <a:pt x="107" y="376"/>
                </a:lnTo>
                <a:lnTo>
                  <a:pt x="105" y="376"/>
                </a:lnTo>
                <a:lnTo>
                  <a:pt x="104" y="374"/>
                </a:lnTo>
                <a:lnTo>
                  <a:pt x="102" y="374"/>
                </a:lnTo>
                <a:lnTo>
                  <a:pt x="102" y="374"/>
                </a:lnTo>
                <a:lnTo>
                  <a:pt x="102" y="374"/>
                </a:lnTo>
                <a:lnTo>
                  <a:pt x="104" y="374"/>
                </a:lnTo>
                <a:lnTo>
                  <a:pt x="104" y="376"/>
                </a:lnTo>
                <a:lnTo>
                  <a:pt x="107" y="378"/>
                </a:lnTo>
                <a:lnTo>
                  <a:pt x="109" y="380"/>
                </a:lnTo>
                <a:lnTo>
                  <a:pt x="113" y="384"/>
                </a:lnTo>
                <a:lnTo>
                  <a:pt x="117" y="386"/>
                </a:lnTo>
                <a:lnTo>
                  <a:pt x="123" y="388"/>
                </a:lnTo>
                <a:lnTo>
                  <a:pt x="125" y="388"/>
                </a:lnTo>
                <a:lnTo>
                  <a:pt x="125" y="386"/>
                </a:lnTo>
                <a:lnTo>
                  <a:pt x="125" y="382"/>
                </a:lnTo>
                <a:lnTo>
                  <a:pt x="121" y="382"/>
                </a:lnTo>
                <a:lnTo>
                  <a:pt x="115" y="380"/>
                </a:lnTo>
                <a:lnTo>
                  <a:pt x="111" y="378"/>
                </a:lnTo>
                <a:lnTo>
                  <a:pt x="109" y="378"/>
                </a:lnTo>
                <a:close/>
                <a:moveTo>
                  <a:pt x="299" y="368"/>
                </a:moveTo>
                <a:lnTo>
                  <a:pt x="290" y="386"/>
                </a:lnTo>
                <a:lnTo>
                  <a:pt x="278" y="401"/>
                </a:lnTo>
                <a:lnTo>
                  <a:pt x="265" y="414"/>
                </a:lnTo>
                <a:lnTo>
                  <a:pt x="249" y="428"/>
                </a:lnTo>
                <a:lnTo>
                  <a:pt x="232" y="438"/>
                </a:lnTo>
                <a:lnTo>
                  <a:pt x="213" y="443"/>
                </a:lnTo>
                <a:lnTo>
                  <a:pt x="194" y="449"/>
                </a:lnTo>
                <a:lnTo>
                  <a:pt x="175" y="449"/>
                </a:lnTo>
                <a:lnTo>
                  <a:pt x="153" y="449"/>
                </a:lnTo>
                <a:lnTo>
                  <a:pt x="134" y="443"/>
                </a:lnTo>
                <a:lnTo>
                  <a:pt x="115" y="438"/>
                </a:lnTo>
                <a:lnTo>
                  <a:pt x="100" y="428"/>
                </a:lnTo>
                <a:lnTo>
                  <a:pt x="82" y="416"/>
                </a:lnTo>
                <a:lnTo>
                  <a:pt x="69" y="401"/>
                </a:lnTo>
                <a:lnTo>
                  <a:pt x="57" y="386"/>
                </a:lnTo>
                <a:lnTo>
                  <a:pt x="48" y="368"/>
                </a:lnTo>
                <a:lnTo>
                  <a:pt x="56" y="370"/>
                </a:lnTo>
                <a:lnTo>
                  <a:pt x="63" y="370"/>
                </a:lnTo>
                <a:lnTo>
                  <a:pt x="75" y="368"/>
                </a:lnTo>
                <a:lnTo>
                  <a:pt x="86" y="366"/>
                </a:lnTo>
                <a:lnTo>
                  <a:pt x="94" y="376"/>
                </a:lnTo>
                <a:lnTo>
                  <a:pt x="102" y="386"/>
                </a:lnTo>
                <a:lnTo>
                  <a:pt x="113" y="395"/>
                </a:lnTo>
                <a:lnTo>
                  <a:pt x="123" y="401"/>
                </a:lnTo>
                <a:lnTo>
                  <a:pt x="134" y="407"/>
                </a:lnTo>
                <a:lnTo>
                  <a:pt x="148" y="411"/>
                </a:lnTo>
                <a:lnTo>
                  <a:pt x="161" y="414"/>
                </a:lnTo>
                <a:lnTo>
                  <a:pt x="175" y="414"/>
                </a:lnTo>
                <a:lnTo>
                  <a:pt x="188" y="414"/>
                </a:lnTo>
                <a:lnTo>
                  <a:pt x="201" y="411"/>
                </a:lnTo>
                <a:lnTo>
                  <a:pt x="213" y="407"/>
                </a:lnTo>
                <a:lnTo>
                  <a:pt x="225" y="401"/>
                </a:lnTo>
                <a:lnTo>
                  <a:pt x="236" y="395"/>
                </a:lnTo>
                <a:lnTo>
                  <a:pt x="246" y="386"/>
                </a:lnTo>
                <a:lnTo>
                  <a:pt x="255" y="378"/>
                </a:lnTo>
                <a:lnTo>
                  <a:pt x="263" y="366"/>
                </a:lnTo>
                <a:lnTo>
                  <a:pt x="272" y="368"/>
                </a:lnTo>
                <a:lnTo>
                  <a:pt x="284" y="370"/>
                </a:lnTo>
                <a:lnTo>
                  <a:pt x="292" y="370"/>
                </a:lnTo>
                <a:lnTo>
                  <a:pt x="299" y="368"/>
                </a:lnTo>
                <a:close/>
                <a:moveTo>
                  <a:pt x="129" y="234"/>
                </a:moveTo>
                <a:lnTo>
                  <a:pt x="175" y="242"/>
                </a:lnTo>
                <a:lnTo>
                  <a:pt x="228" y="232"/>
                </a:lnTo>
                <a:lnTo>
                  <a:pt x="228" y="232"/>
                </a:lnTo>
                <a:lnTo>
                  <a:pt x="232" y="232"/>
                </a:lnTo>
                <a:lnTo>
                  <a:pt x="236" y="230"/>
                </a:lnTo>
                <a:lnTo>
                  <a:pt x="240" y="224"/>
                </a:lnTo>
                <a:lnTo>
                  <a:pt x="244" y="222"/>
                </a:lnTo>
                <a:lnTo>
                  <a:pt x="249" y="222"/>
                </a:lnTo>
                <a:lnTo>
                  <a:pt x="255" y="226"/>
                </a:lnTo>
                <a:lnTo>
                  <a:pt x="257" y="228"/>
                </a:lnTo>
                <a:lnTo>
                  <a:pt x="257" y="232"/>
                </a:lnTo>
                <a:lnTo>
                  <a:pt x="251" y="238"/>
                </a:lnTo>
                <a:lnTo>
                  <a:pt x="246" y="240"/>
                </a:lnTo>
                <a:lnTo>
                  <a:pt x="242" y="238"/>
                </a:lnTo>
                <a:lnTo>
                  <a:pt x="238" y="236"/>
                </a:lnTo>
                <a:lnTo>
                  <a:pt x="232" y="236"/>
                </a:lnTo>
                <a:lnTo>
                  <a:pt x="228" y="236"/>
                </a:lnTo>
                <a:lnTo>
                  <a:pt x="228" y="236"/>
                </a:lnTo>
                <a:lnTo>
                  <a:pt x="182" y="244"/>
                </a:lnTo>
                <a:lnTo>
                  <a:pt x="230" y="251"/>
                </a:lnTo>
                <a:lnTo>
                  <a:pt x="230" y="253"/>
                </a:lnTo>
                <a:lnTo>
                  <a:pt x="230" y="253"/>
                </a:lnTo>
                <a:lnTo>
                  <a:pt x="230" y="253"/>
                </a:lnTo>
                <a:lnTo>
                  <a:pt x="230" y="255"/>
                </a:lnTo>
                <a:lnTo>
                  <a:pt x="228" y="255"/>
                </a:lnTo>
                <a:lnTo>
                  <a:pt x="175" y="246"/>
                </a:lnTo>
                <a:lnTo>
                  <a:pt x="119" y="255"/>
                </a:lnTo>
                <a:lnTo>
                  <a:pt x="117" y="255"/>
                </a:lnTo>
                <a:lnTo>
                  <a:pt x="117" y="253"/>
                </a:lnTo>
                <a:lnTo>
                  <a:pt x="117" y="253"/>
                </a:lnTo>
                <a:lnTo>
                  <a:pt x="117" y="253"/>
                </a:lnTo>
                <a:lnTo>
                  <a:pt x="119" y="251"/>
                </a:lnTo>
                <a:lnTo>
                  <a:pt x="165" y="244"/>
                </a:lnTo>
                <a:lnTo>
                  <a:pt x="129" y="238"/>
                </a:lnTo>
                <a:lnTo>
                  <a:pt x="129" y="238"/>
                </a:lnTo>
                <a:lnTo>
                  <a:pt x="127" y="236"/>
                </a:lnTo>
                <a:lnTo>
                  <a:pt x="129" y="236"/>
                </a:lnTo>
                <a:lnTo>
                  <a:pt x="129" y="234"/>
                </a:lnTo>
                <a:lnTo>
                  <a:pt x="129" y="234"/>
                </a:lnTo>
                <a:close/>
                <a:moveTo>
                  <a:pt x="82" y="228"/>
                </a:moveTo>
                <a:lnTo>
                  <a:pt x="84" y="228"/>
                </a:lnTo>
                <a:lnTo>
                  <a:pt x="92" y="228"/>
                </a:lnTo>
                <a:lnTo>
                  <a:pt x="104" y="228"/>
                </a:lnTo>
                <a:lnTo>
                  <a:pt x="113" y="228"/>
                </a:lnTo>
                <a:lnTo>
                  <a:pt x="115" y="228"/>
                </a:lnTo>
                <a:lnTo>
                  <a:pt x="117" y="230"/>
                </a:lnTo>
                <a:lnTo>
                  <a:pt x="123" y="232"/>
                </a:lnTo>
                <a:lnTo>
                  <a:pt x="127" y="234"/>
                </a:lnTo>
                <a:lnTo>
                  <a:pt x="123" y="234"/>
                </a:lnTo>
                <a:lnTo>
                  <a:pt x="115" y="234"/>
                </a:lnTo>
                <a:lnTo>
                  <a:pt x="111" y="232"/>
                </a:lnTo>
                <a:lnTo>
                  <a:pt x="109" y="232"/>
                </a:lnTo>
                <a:lnTo>
                  <a:pt x="111" y="234"/>
                </a:lnTo>
                <a:lnTo>
                  <a:pt x="115" y="234"/>
                </a:lnTo>
                <a:lnTo>
                  <a:pt x="121" y="236"/>
                </a:lnTo>
                <a:lnTo>
                  <a:pt x="125" y="238"/>
                </a:lnTo>
                <a:lnTo>
                  <a:pt x="121" y="238"/>
                </a:lnTo>
                <a:lnTo>
                  <a:pt x="115" y="238"/>
                </a:lnTo>
                <a:lnTo>
                  <a:pt x="113" y="238"/>
                </a:lnTo>
                <a:lnTo>
                  <a:pt x="111" y="240"/>
                </a:lnTo>
                <a:lnTo>
                  <a:pt x="104" y="236"/>
                </a:lnTo>
                <a:lnTo>
                  <a:pt x="90" y="232"/>
                </a:lnTo>
                <a:lnTo>
                  <a:pt x="84" y="228"/>
                </a:lnTo>
                <a:lnTo>
                  <a:pt x="82" y="228"/>
                </a:lnTo>
                <a:close/>
                <a:moveTo>
                  <a:pt x="173" y="240"/>
                </a:moveTo>
                <a:lnTo>
                  <a:pt x="165" y="228"/>
                </a:lnTo>
                <a:lnTo>
                  <a:pt x="173" y="199"/>
                </a:lnTo>
                <a:lnTo>
                  <a:pt x="180" y="228"/>
                </a:lnTo>
                <a:lnTo>
                  <a:pt x="173" y="240"/>
                </a:lnTo>
                <a:close/>
                <a:moveTo>
                  <a:pt x="201" y="213"/>
                </a:moveTo>
                <a:lnTo>
                  <a:pt x="201" y="213"/>
                </a:lnTo>
                <a:lnTo>
                  <a:pt x="211" y="196"/>
                </a:lnTo>
                <a:lnTo>
                  <a:pt x="238" y="196"/>
                </a:lnTo>
                <a:lnTo>
                  <a:pt x="201" y="213"/>
                </a:lnTo>
                <a:close/>
                <a:moveTo>
                  <a:pt x="192" y="230"/>
                </a:moveTo>
                <a:lnTo>
                  <a:pt x="198" y="219"/>
                </a:lnTo>
                <a:lnTo>
                  <a:pt x="236" y="201"/>
                </a:lnTo>
                <a:lnTo>
                  <a:pt x="203" y="228"/>
                </a:lnTo>
                <a:lnTo>
                  <a:pt x="184" y="236"/>
                </a:lnTo>
                <a:lnTo>
                  <a:pt x="192" y="230"/>
                </a:lnTo>
                <a:close/>
                <a:moveTo>
                  <a:pt x="180" y="213"/>
                </a:moveTo>
                <a:lnTo>
                  <a:pt x="180" y="213"/>
                </a:lnTo>
                <a:lnTo>
                  <a:pt x="177" y="196"/>
                </a:lnTo>
                <a:lnTo>
                  <a:pt x="203" y="196"/>
                </a:lnTo>
                <a:lnTo>
                  <a:pt x="180" y="213"/>
                </a:lnTo>
                <a:close/>
                <a:moveTo>
                  <a:pt x="188" y="228"/>
                </a:moveTo>
                <a:lnTo>
                  <a:pt x="180" y="236"/>
                </a:lnTo>
                <a:lnTo>
                  <a:pt x="184" y="228"/>
                </a:lnTo>
                <a:lnTo>
                  <a:pt x="180" y="217"/>
                </a:lnTo>
                <a:lnTo>
                  <a:pt x="205" y="199"/>
                </a:lnTo>
                <a:lnTo>
                  <a:pt x="188" y="228"/>
                </a:lnTo>
                <a:close/>
                <a:moveTo>
                  <a:pt x="146" y="213"/>
                </a:moveTo>
                <a:lnTo>
                  <a:pt x="146" y="213"/>
                </a:lnTo>
                <a:lnTo>
                  <a:pt x="136" y="196"/>
                </a:lnTo>
                <a:lnTo>
                  <a:pt x="109" y="196"/>
                </a:lnTo>
                <a:lnTo>
                  <a:pt x="146" y="213"/>
                </a:lnTo>
                <a:close/>
                <a:moveTo>
                  <a:pt x="155" y="230"/>
                </a:moveTo>
                <a:lnTo>
                  <a:pt x="150" y="219"/>
                </a:lnTo>
                <a:lnTo>
                  <a:pt x="111" y="201"/>
                </a:lnTo>
                <a:lnTo>
                  <a:pt x="144" y="228"/>
                </a:lnTo>
                <a:lnTo>
                  <a:pt x="163" y="236"/>
                </a:lnTo>
                <a:lnTo>
                  <a:pt x="155" y="230"/>
                </a:lnTo>
                <a:close/>
                <a:moveTo>
                  <a:pt x="167" y="213"/>
                </a:moveTo>
                <a:lnTo>
                  <a:pt x="167" y="213"/>
                </a:lnTo>
                <a:lnTo>
                  <a:pt x="171" y="196"/>
                </a:lnTo>
                <a:lnTo>
                  <a:pt x="144" y="196"/>
                </a:lnTo>
                <a:lnTo>
                  <a:pt x="167" y="213"/>
                </a:lnTo>
                <a:close/>
                <a:moveTo>
                  <a:pt x="159" y="228"/>
                </a:moveTo>
                <a:lnTo>
                  <a:pt x="167" y="236"/>
                </a:lnTo>
                <a:lnTo>
                  <a:pt x="163" y="228"/>
                </a:lnTo>
                <a:lnTo>
                  <a:pt x="167" y="217"/>
                </a:lnTo>
                <a:lnTo>
                  <a:pt x="142" y="199"/>
                </a:lnTo>
                <a:lnTo>
                  <a:pt x="159" y="228"/>
                </a:lnTo>
                <a:close/>
                <a:moveTo>
                  <a:pt x="157" y="165"/>
                </a:moveTo>
                <a:lnTo>
                  <a:pt x="165" y="173"/>
                </a:lnTo>
                <a:lnTo>
                  <a:pt x="175" y="178"/>
                </a:lnTo>
                <a:lnTo>
                  <a:pt x="157" y="178"/>
                </a:lnTo>
                <a:lnTo>
                  <a:pt x="140" y="178"/>
                </a:lnTo>
                <a:lnTo>
                  <a:pt x="150" y="173"/>
                </a:lnTo>
                <a:lnTo>
                  <a:pt x="157" y="165"/>
                </a:lnTo>
                <a:close/>
                <a:moveTo>
                  <a:pt x="190" y="165"/>
                </a:moveTo>
                <a:lnTo>
                  <a:pt x="182" y="173"/>
                </a:lnTo>
                <a:lnTo>
                  <a:pt x="175" y="178"/>
                </a:lnTo>
                <a:lnTo>
                  <a:pt x="190" y="178"/>
                </a:lnTo>
                <a:lnTo>
                  <a:pt x="207" y="178"/>
                </a:lnTo>
                <a:lnTo>
                  <a:pt x="200" y="173"/>
                </a:lnTo>
                <a:lnTo>
                  <a:pt x="190" y="165"/>
                </a:lnTo>
                <a:close/>
                <a:moveTo>
                  <a:pt x="207" y="178"/>
                </a:moveTo>
                <a:lnTo>
                  <a:pt x="200" y="186"/>
                </a:lnTo>
                <a:lnTo>
                  <a:pt x="190" y="192"/>
                </a:lnTo>
                <a:lnTo>
                  <a:pt x="207" y="192"/>
                </a:lnTo>
                <a:lnTo>
                  <a:pt x="225" y="192"/>
                </a:lnTo>
                <a:lnTo>
                  <a:pt x="215" y="186"/>
                </a:lnTo>
                <a:lnTo>
                  <a:pt x="207" y="178"/>
                </a:lnTo>
                <a:close/>
                <a:moveTo>
                  <a:pt x="140" y="178"/>
                </a:moveTo>
                <a:lnTo>
                  <a:pt x="132" y="186"/>
                </a:lnTo>
                <a:lnTo>
                  <a:pt x="125" y="192"/>
                </a:lnTo>
                <a:lnTo>
                  <a:pt x="140" y="192"/>
                </a:lnTo>
                <a:lnTo>
                  <a:pt x="157" y="192"/>
                </a:lnTo>
                <a:lnTo>
                  <a:pt x="150" y="186"/>
                </a:lnTo>
                <a:lnTo>
                  <a:pt x="140" y="178"/>
                </a:lnTo>
                <a:close/>
                <a:moveTo>
                  <a:pt x="175" y="178"/>
                </a:moveTo>
                <a:lnTo>
                  <a:pt x="182" y="186"/>
                </a:lnTo>
                <a:lnTo>
                  <a:pt x="190" y="192"/>
                </a:lnTo>
                <a:lnTo>
                  <a:pt x="175" y="192"/>
                </a:lnTo>
                <a:lnTo>
                  <a:pt x="157" y="192"/>
                </a:lnTo>
                <a:lnTo>
                  <a:pt x="165" y="186"/>
                </a:lnTo>
                <a:lnTo>
                  <a:pt x="175" y="178"/>
                </a:lnTo>
                <a:close/>
                <a:moveTo>
                  <a:pt x="175" y="151"/>
                </a:moveTo>
                <a:lnTo>
                  <a:pt x="182" y="159"/>
                </a:lnTo>
                <a:lnTo>
                  <a:pt x="190" y="165"/>
                </a:lnTo>
                <a:lnTo>
                  <a:pt x="175" y="165"/>
                </a:lnTo>
                <a:lnTo>
                  <a:pt x="157" y="165"/>
                </a:lnTo>
                <a:lnTo>
                  <a:pt x="165" y="159"/>
                </a:lnTo>
                <a:lnTo>
                  <a:pt x="175" y="151"/>
                </a:lnTo>
                <a:close/>
                <a:moveTo>
                  <a:pt x="177" y="130"/>
                </a:moveTo>
                <a:lnTo>
                  <a:pt x="177" y="126"/>
                </a:lnTo>
                <a:lnTo>
                  <a:pt x="175" y="123"/>
                </a:lnTo>
                <a:lnTo>
                  <a:pt x="175" y="123"/>
                </a:lnTo>
                <a:lnTo>
                  <a:pt x="177" y="123"/>
                </a:lnTo>
                <a:lnTo>
                  <a:pt x="180" y="125"/>
                </a:lnTo>
                <a:lnTo>
                  <a:pt x="184" y="128"/>
                </a:lnTo>
                <a:lnTo>
                  <a:pt x="186" y="132"/>
                </a:lnTo>
                <a:lnTo>
                  <a:pt x="186" y="136"/>
                </a:lnTo>
                <a:lnTo>
                  <a:pt x="186" y="138"/>
                </a:lnTo>
                <a:lnTo>
                  <a:pt x="184" y="138"/>
                </a:lnTo>
                <a:lnTo>
                  <a:pt x="180" y="132"/>
                </a:lnTo>
                <a:lnTo>
                  <a:pt x="177" y="130"/>
                </a:lnTo>
                <a:close/>
                <a:moveTo>
                  <a:pt x="155" y="163"/>
                </a:moveTo>
                <a:lnTo>
                  <a:pt x="155" y="163"/>
                </a:lnTo>
                <a:lnTo>
                  <a:pt x="155" y="163"/>
                </a:lnTo>
                <a:lnTo>
                  <a:pt x="157" y="159"/>
                </a:lnTo>
                <a:lnTo>
                  <a:pt x="161" y="151"/>
                </a:lnTo>
                <a:lnTo>
                  <a:pt x="167" y="144"/>
                </a:lnTo>
                <a:lnTo>
                  <a:pt x="169" y="138"/>
                </a:lnTo>
                <a:lnTo>
                  <a:pt x="169" y="132"/>
                </a:lnTo>
                <a:lnTo>
                  <a:pt x="169" y="128"/>
                </a:lnTo>
                <a:lnTo>
                  <a:pt x="171" y="130"/>
                </a:lnTo>
                <a:lnTo>
                  <a:pt x="173" y="134"/>
                </a:lnTo>
                <a:lnTo>
                  <a:pt x="178" y="138"/>
                </a:lnTo>
                <a:lnTo>
                  <a:pt x="182" y="140"/>
                </a:lnTo>
                <a:lnTo>
                  <a:pt x="186" y="140"/>
                </a:lnTo>
                <a:lnTo>
                  <a:pt x="186" y="140"/>
                </a:lnTo>
                <a:lnTo>
                  <a:pt x="186" y="146"/>
                </a:lnTo>
                <a:lnTo>
                  <a:pt x="184" y="153"/>
                </a:lnTo>
                <a:lnTo>
                  <a:pt x="184" y="155"/>
                </a:lnTo>
                <a:lnTo>
                  <a:pt x="182" y="155"/>
                </a:lnTo>
                <a:lnTo>
                  <a:pt x="178" y="151"/>
                </a:lnTo>
                <a:lnTo>
                  <a:pt x="175" y="150"/>
                </a:lnTo>
                <a:lnTo>
                  <a:pt x="175" y="150"/>
                </a:lnTo>
                <a:lnTo>
                  <a:pt x="173" y="150"/>
                </a:lnTo>
                <a:lnTo>
                  <a:pt x="163" y="157"/>
                </a:lnTo>
                <a:lnTo>
                  <a:pt x="155" y="163"/>
                </a:lnTo>
                <a:close/>
                <a:moveTo>
                  <a:pt x="200" y="155"/>
                </a:moveTo>
                <a:lnTo>
                  <a:pt x="200" y="155"/>
                </a:lnTo>
                <a:lnTo>
                  <a:pt x="200" y="155"/>
                </a:lnTo>
                <a:lnTo>
                  <a:pt x="200" y="155"/>
                </a:lnTo>
                <a:lnTo>
                  <a:pt x="200" y="155"/>
                </a:lnTo>
                <a:lnTo>
                  <a:pt x="198" y="155"/>
                </a:lnTo>
                <a:lnTo>
                  <a:pt x="196" y="155"/>
                </a:lnTo>
                <a:lnTo>
                  <a:pt x="194" y="151"/>
                </a:lnTo>
                <a:lnTo>
                  <a:pt x="192" y="144"/>
                </a:lnTo>
                <a:lnTo>
                  <a:pt x="190" y="140"/>
                </a:lnTo>
                <a:lnTo>
                  <a:pt x="190" y="144"/>
                </a:lnTo>
                <a:lnTo>
                  <a:pt x="188" y="150"/>
                </a:lnTo>
                <a:lnTo>
                  <a:pt x="186" y="155"/>
                </a:lnTo>
                <a:lnTo>
                  <a:pt x="186" y="157"/>
                </a:lnTo>
                <a:lnTo>
                  <a:pt x="196" y="165"/>
                </a:lnTo>
                <a:lnTo>
                  <a:pt x="196" y="165"/>
                </a:lnTo>
                <a:lnTo>
                  <a:pt x="200" y="165"/>
                </a:lnTo>
                <a:lnTo>
                  <a:pt x="205" y="165"/>
                </a:lnTo>
                <a:lnTo>
                  <a:pt x="213" y="163"/>
                </a:lnTo>
                <a:lnTo>
                  <a:pt x="219" y="161"/>
                </a:lnTo>
                <a:lnTo>
                  <a:pt x="223" y="157"/>
                </a:lnTo>
                <a:lnTo>
                  <a:pt x="223" y="155"/>
                </a:lnTo>
                <a:lnTo>
                  <a:pt x="223" y="155"/>
                </a:lnTo>
                <a:lnTo>
                  <a:pt x="223" y="153"/>
                </a:lnTo>
                <a:lnTo>
                  <a:pt x="223" y="153"/>
                </a:lnTo>
                <a:lnTo>
                  <a:pt x="226" y="151"/>
                </a:lnTo>
                <a:lnTo>
                  <a:pt x="232" y="148"/>
                </a:lnTo>
                <a:lnTo>
                  <a:pt x="236" y="146"/>
                </a:lnTo>
                <a:lnTo>
                  <a:pt x="236" y="144"/>
                </a:lnTo>
                <a:lnTo>
                  <a:pt x="236" y="140"/>
                </a:lnTo>
                <a:lnTo>
                  <a:pt x="236" y="140"/>
                </a:lnTo>
                <a:lnTo>
                  <a:pt x="242" y="138"/>
                </a:lnTo>
                <a:lnTo>
                  <a:pt x="248" y="136"/>
                </a:lnTo>
                <a:lnTo>
                  <a:pt x="249" y="134"/>
                </a:lnTo>
                <a:lnTo>
                  <a:pt x="249" y="132"/>
                </a:lnTo>
                <a:lnTo>
                  <a:pt x="249" y="130"/>
                </a:lnTo>
                <a:lnTo>
                  <a:pt x="251" y="130"/>
                </a:lnTo>
                <a:lnTo>
                  <a:pt x="255" y="128"/>
                </a:lnTo>
                <a:lnTo>
                  <a:pt x="263" y="126"/>
                </a:lnTo>
                <a:lnTo>
                  <a:pt x="267" y="125"/>
                </a:lnTo>
                <a:lnTo>
                  <a:pt x="269" y="121"/>
                </a:lnTo>
                <a:lnTo>
                  <a:pt x="267" y="113"/>
                </a:lnTo>
                <a:lnTo>
                  <a:pt x="259" y="105"/>
                </a:lnTo>
                <a:lnTo>
                  <a:pt x="255" y="102"/>
                </a:lnTo>
                <a:lnTo>
                  <a:pt x="255" y="102"/>
                </a:lnTo>
                <a:lnTo>
                  <a:pt x="249" y="109"/>
                </a:lnTo>
                <a:lnTo>
                  <a:pt x="244" y="117"/>
                </a:lnTo>
                <a:lnTo>
                  <a:pt x="230" y="134"/>
                </a:lnTo>
                <a:lnTo>
                  <a:pt x="217" y="144"/>
                </a:lnTo>
                <a:lnTo>
                  <a:pt x="207" y="151"/>
                </a:lnTo>
                <a:lnTo>
                  <a:pt x="200" y="155"/>
                </a:lnTo>
                <a:close/>
                <a:moveTo>
                  <a:pt x="271" y="125"/>
                </a:moveTo>
                <a:lnTo>
                  <a:pt x="271" y="125"/>
                </a:lnTo>
                <a:lnTo>
                  <a:pt x="272" y="125"/>
                </a:lnTo>
                <a:lnTo>
                  <a:pt x="274" y="125"/>
                </a:lnTo>
                <a:lnTo>
                  <a:pt x="280" y="125"/>
                </a:lnTo>
                <a:lnTo>
                  <a:pt x="292" y="125"/>
                </a:lnTo>
                <a:lnTo>
                  <a:pt x="307" y="123"/>
                </a:lnTo>
                <a:lnTo>
                  <a:pt x="324" y="119"/>
                </a:lnTo>
                <a:lnTo>
                  <a:pt x="336" y="115"/>
                </a:lnTo>
                <a:lnTo>
                  <a:pt x="342" y="109"/>
                </a:lnTo>
                <a:lnTo>
                  <a:pt x="344" y="103"/>
                </a:lnTo>
                <a:lnTo>
                  <a:pt x="338" y="102"/>
                </a:lnTo>
                <a:lnTo>
                  <a:pt x="334" y="103"/>
                </a:lnTo>
                <a:lnTo>
                  <a:pt x="320" y="109"/>
                </a:lnTo>
                <a:lnTo>
                  <a:pt x="303" y="115"/>
                </a:lnTo>
                <a:lnTo>
                  <a:pt x="303" y="115"/>
                </a:lnTo>
                <a:lnTo>
                  <a:pt x="303" y="115"/>
                </a:lnTo>
                <a:lnTo>
                  <a:pt x="303" y="113"/>
                </a:lnTo>
                <a:lnTo>
                  <a:pt x="305" y="113"/>
                </a:lnTo>
                <a:lnTo>
                  <a:pt x="320" y="105"/>
                </a:lnTo>
                <a:lnTo>
                  <a:pt x="330" y="102"/>
                </a:lnTo>
                <a:lnTo>
                  <a:pt x="344" y="94"/>
                </a:lnTo>
                <a:lnTo>
                  <a:pt x="347" y="88"/>
                </a:lnTo>
                <a:lnTo>
                  <a:pt x="345" y="84"/>
                </a:lnTo>
                <a:lnTo>
                  <a:pt x="344" y="82"/>
                </a:lnTo>
                <a:lnTo>
                  <a:pt x="344" y="84"/>
                </a:lnTo>
                <a:lnTo>
                  <a:pt x="340" y="86"/>
                </a:lnTo>
                <a:lnTo>
                  <a:pt x="332" y="88"/>
                </a:lnTo>
                <a:lnTo>
                  <a:pt x="320" y="96"/>
                </a:lnTo>
                <a:lnTo>
                  <a:pt x="305" y="105"/>
                </a:lnTo>
                <a:lnTo>
                  <a:pt x="303" y="105"/>
                </a:lnTo>
                <a:lnTo>
                  <a:pt x="303" y="105"/>
                </a:lnTo>
                <a:lnTo>
                  <a:pt x="303" y="103"/>
                </a:lnTo>
                <a:lnTo>
                  <a:pt x="303" y="103"/>
                </a:lnTo>
                <a:lnTo>
                  <a:pt x="305" y="102"/>
                </a:lnTo>
                <a:lnTo>
                  <a:pt x="307" y="102"/>
                </a:lnTo>
                <a:lnTo>
                  <a:pt x="322" y="90"/>
                </a:lnTo>
                <a:lnTo>
                  <a:pt x="344" y="78"/>
                </a:lnTo>
                <a:lnTo>
                  <a:pt x="345" y="75"/>
                </a:lnTo>
                <a:lnTo>
                  <a:pt x="345" y="73"/>
                </a:lnTo>
                <a:lnTo>
                  <a:pt x="345" y="71"/>
                </a:lnTo>
                <a:lnTo>
                  <a:pt x="345" y="67"/>
                </a:lnTo>
                <a:lnTo>
                  <a:pt x="342" y="65"/>
                </a:lnTo>
                <a:lnTo>
                  <a:pt x="342" y="67"/>
                </a:lnTo>
                <a:lnTo>
                  <a:pt x="330" y="77"/>
                </a:lnTo>
                <a:lnTo>
                  <a:pt x="307" y="94"/>
                </a:lnTo>
                <a:lnTo>
                  <a:pt x="305" y="96"/>
                </a:lnTo>
                <a:lnTo>
                  <a:pt x="305" y="96"/>
                </a:lnTo>
                <a:lnTo>
                  <a:pt x="301" y="96"/>
                </a:lnTo>
                <a:lnTo>
                  <a:pt x="301" y="96"/>
                </a:lnTo>
                <a:lnTo>
                  <a:pt x="303" y="94"/>
                </a:lnTo>
                <a:lnTo>
                  <a:pt x="303" y="94"/>
                </a:lnTo>
                <a:lnTo>
                  <a:pt x="320" y="78"/>
                </a:lnTo>
                <a:lnTo>
                  <a:pt x="338" y="65"/>
                </a:lnTo>
                <a:lnTo>
                  <a:pt x="342" y="57"/>
                </a:lnTo>
                <a:lnTo>
                  <a:pt x="342" y="54"/>
                </a:lnTo>
                <a:lnTo>
                  <a:pt x="340" y="50"/>
                </a:lnTo>
                <a:lnTo>
                  <a:pt x="338" y="46"/>
                </a:lnTo>
                <a:lnTo>
                  <a:pt x="336" y="46"/>
                </a:lnTo>
                <a:lnTo>
                  <a:pt x="336" y="46"/>
                </a:lnTo>
                <a:lnTo>
                  <a:pt x="320" y="63"/>
                </a:lnTo>
                <a:lnTo>
                  <a:pt x="301" y="86"/>
                </a:lnTo>
                <a:lnTo>
                  <a:pt x="301" y="86"/>
                </a:lnTo>
                <a:lnTo>
                  <a:pt x="299" y="86"/>
                </a:lnTo>
                <a:lnTo>
                  <a:pt x="299" y="86"/>
                </a:lnTo>
                <a:lnTo>
                  <a:pt x="299" y="84"/>
                </a:lnTo>
                <a:lnTo>
                  <a:pt x="317" y="63"/>
                </a:lnTo>
                <a:lnTo>
                  <a:pt x="332" y="44"/>
                </a:lnTo>
                <a:lnTo>
                  <a:pt x="332" y="38"/>
                </a:lnTo>
                <a:lnTo>
                  <a:pt x="332" y="32"/>
                </a:lnTo>
                <a:lnTo>
                  <a:pt x="328" y="30"/>
                </a:lnTo>
                <a:lnTo>
                  <a:pt x="326" y="27"/>
                </a:lnTo>
                <a:lnTo>
                  <a:pt x="324" y="29"/>
                </a:lnTo>
                <a:lnTo>
                  <a:pt x="319" y="40"/>
                </a:lnTo>
                <a:lnTo>
                  <a:pt x="307" y="59"/>
                </a:lnTo>
                <a:lnTo>
                  <a:pt x="294" y="77"/>
                </a:lnTo>
                <a:lnTo>
                  <a:pt x="292" y="77"/>
                </a:lnTo>
                <a:lnTo>
                  <a:pt x="292" y="75"/>
                </a:lnTo>
                <a:lnTo>
                  <a:pt x="303" y="55"/>
                </a:lnTo>
                <a:lnTo>
                  <a:pt x="313" y="40"/>
                </a:lnTo>
                <a:lnTo>
                  <a:pt x="317" y="32"/>
                </a:lnTo>
                <a:lnTo>
                  <a:pt x="319" y="23"/>
                </a:lnTo>
                <a:lnTo>
                  <a:pt x="319" y="17"/>
                </a:lnTo>
                <a:lnTo>
                  <a:pt x="315" y="13"/>
                </a:lnTo>
                <a:lnTo>
                  <a:pt x="309" y="11"/>
                </a:lnTo>
                <a:lnTo>
                  <a:pt x="307" y="9"/>
                </a:lnTo>
                <a:lnTo>
                  <a:pt x="305" y="9"/>
                </a:lnTo>
                <a:lnTo>
                  <a:pt x="303" y="9"/>
                </a:lnTo>
                <a:lnTo>
                  <a:pt x="305" y="11"/>
                </a:lnTo>
                <a:lnTo>
                  <a:pt x="305" y="13"/>
                </a:lnTo>
                <a:lnTo>
                  <a:pt x="305" y="23"/>
                </a:lnTo>
                <a:lnTo>
                  <a:pt x="299" y="40"/>
                </a:lnTo>
                <a:lnTo>
                  <a:pt x="292" y="55"/>
                </a:lnTo>
                <a:lnTo>
                  <a:pt x="286" y="67"/>
                </a:lnTo>
                <a:lnTo>
                  <a:pt x="284" y="67"/>
                </a:lnTo>
                <a:lnTo>
                  <a:pt x="284" y="65"/>
                </a:lnTo>
                <a:lnTo>
                  <a:pt x="288" y="54"/>
                </a:lnTo>
                <a:lnTo>
                  <a:pt x="294" y="42"/>
                </a:lnTo>
                <a:lnTo>
                  <a:pt x="297" y="32"/>
                </a:lnTo>
                <a:lnTo>
                  <a:pt x="297" y="19"/>
                </a:lnTo>
                <a:lnTo>
                  <a:pt x="296" y="11"/>
                </a:lnTo>
                <a:lnTo>
                  <a:pt x="292" y="6"/>
                </a:lnTo>
                <a:lnTo>
                  <a:pt x="288" y="2"/>
                </a:lnTo>
                <a:lnTo>
                  <a:pt x="286" y="2"/>
                </a:lnTo>
                <a:lnTo>
                  <a:pt x="284" y="9"/>
                </a:lnTo>
                <a:lnTo>
                  <a:pt x="280" y="32"/>
                </a:lnTo>
                <a:lnTo>
                  <a:pt x="276" y="46"/>
                </a:lnTo>
                <a:lnTo>
                  <a:pt x="271" y="63"/>
                </a:lnTo>
                <a:lnTo>
                  <a:pt x="265" y="78"/>
                </a:lnTo>
                <a:lnTo>
                  <a:pt x="257" y="94"/>
                </a:lnTo>
                <a:lnTo>
                  <a:pt x="257" y="94"/>
                </a:lnTo>
                <a:lnTo>
                  <a:pt x="257" y="96"/>
                </a:lnTo>
                <a:lnTo>
                  <a:pt x="257" y="96"/>
                </a:lnTo>
                <a:lnTo>
                  <a:pt x="257" y="98"/>
                </a:lnTo>
                <a:lnTo>
                  <a:pt x="261" y="102"/>
                </a:lnTo>
                <a:lnTo>
                  <a:pt x="265" y="105"/>
                </a:lnTo>
                <a:lnTo>
                  <a:pt x="269" y="111"/>
                </a:lnTo>
                <a:lnTo>
                  <a:pt x="271" y="119"/>
                </a:lnTo>
                <a:lnTo>
                  <a:pt x="271" y="121"/>
                </a:lnTo>
                <a:lnTo>
                  <a:pt x="271" y="125"/>
                </a:lnTo>
                <a:close/>
                <a:moveTo>
                  <a:pt x="77" y="125"/>
                </a:moveTo>
                <a:lnTo>
                  <a:pt x="77" y="125"/>
                </a:lnTo>
                <a:lnTo>
                  <a:pt x="75" y="125"/>
                </a:lnTo>
                <a:lnTo>
                  <a:pt x="73" y="125"/>
                </a:lnTo>
                <a:lnTo>
                  <a:pt x="67" y="125"/>
                </a:lnTo>
                <a:lnTo>
                  <a:pt x="56" y="125"/>
                </a:lnTo>
                <a:lnTo>
                  <a:pt x="40" y="123"/>
                </a:lnTo>
                <a:lnTo>
                  <a:pt x="23" y="119"/>
                </a:lnTo>
                <a:lnTo>
                  <a:pt x="11" y="115"/>
                </a:lnTo>
                <a:lnTo>
                  <a:pt x="6" y="109"/>
                </a:lnTo>
                <a:lnTo>
                  <a:pt x="6" y="103"/>
                </a:lnTo>
                <a:lnTo>
                  <a:pt x="10" y="102"/>
                </a:lnTo>
                <a:lnTo>
                  <a:pt x="13" y="103"/>
                </a:lnTo>
                <a:lnTo>
                  <a:pt x="29" y="109"/>
                </a:lnTo>
                <a:lnTo>
                  <a:pt x="44" y="115"/>
                </a:lnTo>
                <a:lnTo>
                  <a:pt x="44" y="115"/>
                </a:lnTo>
                <a:lnTo>
                  <a:pt x="44" y="115"/>
                </a:lnTo>
                <a:lnTo>
                  <a:pt x="44" y="113"/>
                </a:lnTo>
                <a:lnTo>
                  <a:pt x="42" y="113"/>
                </a:lnTo>
                <a:lnTo>
                  <a:pt x="27" y="105"/>
                </a:lnTo>
                <a:lnTo>
                  <a:pt x="17" y="102"/>
                </a:lnTo>
                <a:lnTo>
                  <a:pt x="4" y="94"/>
                </a:lnTo>
                <a:lnTo>
                  <a:pt x="0" y="90"/>
                </a:lnTo>
                <a:lnTo>
                  <a:pt x="2" y="84"/>
                </a:lnTo>
                <a:lnTo>
                  <a:pt x="4" y="82"/>
                </a:lnTo>
                <a:lnTo>
                  <a:pt x="4" y="84"/>
                </a:lnTo>
                <a:lnTo>
                  <a:pt x="8" y="86"/>
                </a:lnTo>
                <a:lnTo>
                  <a:pt x="15" y="90"/>
                </a:lnTo>
                <a:lnTo>
                  <a:pt x="27" y="96"/>
                </a:lnTo>
                <a:lnTo>
                  <a:pt x="42" y="105"/>
                </a:lnTo>
                <a:lnTo>
                  <a:pt x="44" y="105"/>
                </a:lnTo>
                <a:lnTo>
                  <a:pt x="44" y="105"/>
                </a:lnTo>
                <a:lnTo>
                  <a:pt x="44" y="103"/>
                </a:lnTo>
                <a:lnTo>
                  <a:pt x="44" y="103"/>
                </a:lnTo>
                <a:lnTo>
                  <a:pt x="42" y="102"/>
                </a:lnTo>
                <a:lnTo>
                  <a:pt x="40" y="102"/>
                </a:lnTo>
                <a:lnTo>
                  <a:pt x="25" y="92"/>
                </a:lnTo>
                <a:lnTo>
                  <a:pt x="4" y="78"/>
                </a:lnTo>
                <a:lnTo>
                  <a:pt x="2" y="77"/>
                </a:lnTo>
                <a:lnTo>
                  <a:pt x="2" y="73"/>
                </a:lnTo>
                <a:lnTo>
                  <a:pt x="2" y="71"/>
                </a:lnTo>
                <a:lnTo>
                  <a:pt x="4" y="67"/>
                </a:lnTo>
                <a:lnTo>
                  <a:pt x="6" y="65"/>
                </a:lnTo>
                <a:lnTo>
                  <a:pt x="8" y="67"/>
                </a:lnTo>
                <a:lnTo>
                  <a:pt x="19" y="77"/>
                </a:lnTo>
                <a:lnTo>
                  <a:pt x="40" y="94"/>
                </a:lnTo>
                <a:lnTo>
                  <a:pt x="42" y="96"/>
                </a:lnTo>
                <a:lnTo>
                  <a:pt x="44" y="96"/>
                </a:lnTo>
                <a:lnTo>
                  <a:pt x="46" y="96"/>
                </a:lnTo>
                <a:lnTo>
                  <a:pt x="46" y="96"/>
                </a:lnTo>
                <a:lnTo>
                  <a:pt x="44" y="94"/>
                </a:lnTo>
                <a:lnTo>
                  <a:pt x="44" y="94"/>
                </a:lnTo>
                <a:lnTo>
                  <a:pt x="27" y="78"/>
                </a:lnTo>
                <a:lnTo>
                  <a:pt x="11" y="65"/>
                </a:lnTo>
                <a:lnTo>
                  <a:pt x="6" y="57"/>
                </a:lnTo>
                <a:lnTo>
                  <a:pt x="6" y="54"/>
                </a:lnTo>
                <a:lnTo>
                  <a:pt x="8" y="50"/>
                </a:lnTo>
                <a:lnTo>
                  <a:pt x="10" y="46"/>
                </a:lnTo>
                <a:lnTo>
                  <a:pt x="11" y="46"/>
                </a:lnTo>
                <a:lnTo>
                  <a:pt x="13" y="46"/>
                </a:lnTo>
                <a:lnTo>
                  <a:pt x="27" y="63"/>
                </a:lnTo>
                <a:lnTo>
                  <a:pt x="46" y="86"/>
                </a:lnTo>
                <a:lnTo>
                  <a:pt x="46" y="86"/>
                </a:lnTo>
                <a:lnTo>
                  <a:pt x="48" y="86"/>
                </a:lnTo>
                <a:lnTo>
                  <a:pt x="50" y="86"/>
                </a:lnTo>
                <a:lnTo>
                  <a:pt x="48" y="84"/>
                </a:lnTo>
                <a:lnTo>
                  <a:pt x="31" y="63"/>
                </a:lnTo>
                <a:lnTo>
                  <a:pt x="17" y="44"/>
                </a:lnTo>
                <a:lnTo>
                  <a:pt x="15" y="38"/>
                </a:lnTo>
                <a:lnTo>
                  <a:pt x="15" y="34"/>
                </a:lnTo>
                <a:lnTo>
                  <a:pt x="19" y="30"/>
                </a:lnTo>
                <a:lnTo>
                  <a:pt x="21" y="27"/>
                </a:lnTo>
                <a:lnTo>
                  <a:pt x="23" y="29"/>
                </a:lnTo>
                <a:lnTo>
                  <a:pt x="29" y="40"/>
                </a:lnTo>
                <a:lnTo>
                  <a:pt x="40" y="59"/>
                </a:lnTo>
                <a:lnTo>
                  <a:pt x="54" y="77"/>
                </a:lnTo>
                <a:lnTo>
                  <a:pt x="56" y="77"/>
                </a:lnTo>
                <a:lnTo>
                  <a:pt x="56" y="75"/>
                </a:lnTo>
                <a:lnTo>
                  <a:pt x="44" y="55"/>
                </a:lnTo>
                <a:lnTo>
                  <a:pt x="36" y="40"/>
                </a:lnTo>
                <a:lnTo>
                  <a:pt x="31" y="32"/>
                </a:lnTo>
                <a:lnTo>
                  <a:pt x="29" y="23"/>
                </a:lnTo>
                <a:lnTo>
                  <a:pt x="31" y="17"/>
                </a:lnTo>
                <a:lnTo>
                  <a:pt x="34" y="15"/>
                </a:lnTo>
                <a:lnTo>
                  <a:pt x="38" y="11"/>
                </a:lnTo>
                <a:lnTo>
                  <a:pt x="42" y="9"/>
                </a:lnTo>
                <a:lnTo>
                  <a:pt x="44" y="9"/>
                </a:lnTo>
                <a:lnTo>
                  <a:pt x="44" y="9"/>
                </a:lnTo>
                <a:lnTo>
                  <a:pt x="44" y="11"/>
                </a:lnTo>
                <a:lnTo>
                  <a:pt x="42" y="13"/>
                </a:lnTo>
                <a:lnTo>
                  <a:pt x="42" y="23"/>
                </a:lnTo>
                <a:lnTo>
                  <a:pt x="48" y="40"/>
                </a:lnTo>
                <a:lnTo>
                  <a:pt x="56" y="55"/>
                </a:lnTo>
                <a:lnTo>
                  <a:pt x="61" y="67"/>
                </a:lnTo>
                <a:lnTo>
                  <a:pt x="63" y="67"/>
                </a:lnTo>
                <a:lnTo>
                  <a:pt x="63" y="65"/>
                </a:lnTo>
                <a:lnTo>
                  <a:pt x="59" y="54"/>
                </a:lnTo>
                <a:lnTo>
                  <a:pt x="54" y="42"/>
                </a:lnTo>
                <a:lnTo>
                  <a:pt x="52" y="32"/>
                </a:lnTo>
                <a:lnTo>
                  <a:pt x="50" y="21"/>
                </a:lnTo>
                <a:lnTo>
                  <a:pt x="52" y="11"/>
                </a:lnTo>
                <a:lnTo>
                  <a:pt x="56" y="6"/>
                </a:lnTo>
                <a:lnTo>
                  <a:pt x="59" y="2"/>
                </a:lnTo>
                <a:lnTo>
                  <a:pt x="61" y="2"/>
                </a:lnTo>
                <a:lnTo>
                  <a:pt x="63" y="9"/>
                </a:lnTo>
                <a:lnTo>
                  <a:pt x="67" y="32"/>
                </a:lnTo>
                <a:lnTo>
                  <a:pt x="71" y="46"/>
                </a:lnTo>
                <a:lnTo>
                  <a:pt x="77" y="63"/>
                </a:lnTo>
                <a:lnTo>
                  <a:pt x="82" y="78"/>
                </a:lnTo>
                <a:lnTo>
                  <a:pt x="90" y="94"/>
                </a:lnTo>
                <a:lnTo>
                  <a:pt x="90" y="94"/>
                </a:lnTo>
                <a:lnTo>
                  <a:pt x="90" y="96"/>
                </a:lnTo>
                <a:lnTo>
                  <a:pt x="90" y="96"/>
                </a:lnTo>
                <a:lnTo>
                  <a:pt x="90" y="98"/>
                </a:lnTo>
                <a:lnTo>
                  <a:pt x="86" y="102"/>
                </a:lnTo>
                <a:lnTo>
                  <a:pt x="82" y="105"/>
                </a:lnTo>
                <a:lnTo>
                  <a:pt x="79" y="111"/>
                </a:lnTo>
                <a:lnTo>
                  <a:pt x="77" y="119"/>
                </a:lnTo>
                <a:lnTo>
                  <a:pt x="77" y="121"/>
                </a:lnTo>
                <a:lnTo>
                  <a:pt x="77" y="125"/>
                </a:lnTo>
                <a:close/>
                <a:moveTo>
                  <a:pt x="94" y="102"/>
                </a:moveTo>
                <a:lnTo>
                  <a:pt x="98" y="109"/>
                </a:lnTo>
                <a:lnTo>
                  <a:pt x="104" y="117"/>
                </a:lnTo>
                <a:lnTo>
                  <a:pt x="115" y="130"/>
                </a:lnTo>
                <a:lnTo>
                  <a:pt x="127" y="142"/>
                </a:lnTo>
                <a:lnTo>
                  <a:pt x="134" y="148"/>
                </a:lnTo>
                <a:lnTo>
                  <a:pt x="142" y="153"/>
                </a:lnTo>
                <a:lnTo>
                  <a:pt x="152" y="155"/>
                </a:lnTo>
                <a:lnTo>
                  <a:pt x="155" y="155"/>
                </a:lnTo>
                <a:lnTo>
                  <a:pt x="153" y="159"/>
                </a:lnTo>
                <a:lnTo>
                  <a:pt x="152" y="165"/>
                </a:lnTo>
                <a:lnTo>
                  <a:pt x="152" y="165"/>
                </a:lnTo>
                <a:lnTo>
                  <a:pt x="152" y="165"/>
                </a:lnTo>
                <a:lnTo>
                  <a:pt x="150" y="167"/>
                </a:lnTo>
                <a:lnTo>
                  <a:pt x="150" y="167"/>
                </a:lnTo>
                <a:lnTo>
                  <a:pt x="142" y="165"/>
                </a:lnTo>
                <a:lnTo>
                  <a:pt x="134" y="163"/>
                </a:lnTo>
                <a:lnTo>
                  <a:pt x="129" y="161"/>
                </a:lnTo>
                <a:lnTo>
                  <a:pt x="125" y="157"/>
                </a:lnTo>
                <a:lnTo>
                  <a:pt x="125" y="155"/>
                </a:lnTo>
                <a:lnTo>
                  <a:pt x="125" y="155"/>
                </a:lnTo>
                <a:lnTo>
                  <a:pt x="125" y="153"/>
                </a:lnTo>
                <a:lnTo>
                  <a:pt x="125" y="153"/>
                </a:lnTo>
                <a:lnTo>
                  <a:pt x="121" y="151"/>
                </a:lnTo>
                <a:lnTo>
                  <a:pt x="115" y="148"/>
                </a:lnTo>
                <a:lnTo>
                  <a:pt x="113" y="146"/>
                </a:lnTo>
                <a:lnTo>
                  <a:pt x="111" y="144"/>
                </a:lnTo>
                <a:lnTo>
                  <a:pt x="111" y="142"/>
                </a:lnTo>
                <a:lnTo>
                  <a:pt x="111" y="140"/>
                </a:lnTo>
                <a:lnTo>
                  <a:pt x="105" y="138"/>
                </a:lnTo>
                <a:lnTo>
                  <a:pt x="102" y="136"/>
                </a:lnTo>
                <a:lnTo>
                  <a:pt x="98" y="134"/>
                </a:lnTo>
                <a:lnTo>
                  <a:pt x="98" y="132"/>
                </a:lnTo>
                <a:lnTo>
                  <a:pt x="98" y="130"/>
                </a:lnTo>
                <a:lnTo>
                  <a:pt x="96" y="130"/>
                </a:lnTo>
                <a:lnTo>
                  <a:pt x="92" y="128"/>
                </a:lnTo>
                <a:lnTo>
                  <a:pt x="84" y="126"/>
                </a:lnTo>
                <a:lnTo>
                  <a:pt x="81" y="125"/>
                </a:lnTo>
                <a:lnTo>
                  <a:pt x="81" y="121"/>
                </a:lnTo>
                <a:lnTo>
                  <a:pt x="82" y="113"/>
                </a:lnTo>
                <a:lnTo>
                  <a:pt x="88" y="105"/>
                </a:lnTo>
                <a:lnTo>
                  <a:pt x="92" y="102"/>
                </a:lnTo>
                <a:lnTo>
                  <a:pt x="94" y="102"/>
                </a:lnTo>
                <a:close/>
                <a:moveTo>
                  <a:pt x="223" y="57"/>
                </a:moveTo>
                <a:lnTo>
                  <a:pt x="269" y="59"/>
                </a:lnTo>
                <a:lnTo>
                  <a:pt x="269" y="59"/>
                </a:lnTo>
                <a:lnTo>
                  <a:pt x="211" y="71"/>
                </a:lnTo>
                <a:lnTo>
                  <a:pt x="223" y="57"/>
                </a:lnTo>
                <a:close/>
                <a:moveTo>
                  <a:pt x="190" y="52"/>
                </a:moveTo>
                <a:lnTo>
                  <a:pt x="248" y="25"/>
                </a:lnTo>
                <a:lnTo>
                  <a:pt x="196" y="65"/>
                </a:lnTo>
                <a:lnTo>
                  <a:pt x="190" y="52"/>
                </a:lnTo>
                <a:close/>
                <a:moveTo>
                  <a:pt x="190" y="50"/>
                </a:moveTo>
                <a:lnTo>
                  <a:pt x="184" y="36"/>
                </a:lnTo>
                <a:lnTo>
                  <a:pt x="211" y="9"/>
                </a:lnTo>
                <a:lnTo>
                  <a:pt x="211" y="9"/>
                </a:lnTo>
                <a:lnTo>
                  <a:pt x="190" y="50"/>
                </a:lnTo>
                <a:close/>
                <a:moveTo>
                  <a:pt x="161" y="36"/>
                </a:moveTo>
                <a:lnTo>
                  <a:pt x="161" y="36"/>
                </a:lnTo>
                <a:lnTo>
                  <a:pt x="173" y="2"/>
                </a:lnTo>
                <a:lnTo>
                  <a:pt x="173" y="63"/>
                </a:lnTo>
                <a:lnTo>
                  <a:pt x="163" y="63"/>
                </a:lnTo>
                <a:lnTo>
                  <a:pt x="152" y="65"/>
                </a:lnTo>
                <a:lnTo>
                  <a:pt x="161" y="36"/>
                </a:lnTo>
                <a:close/>
                <a:moveTo>
                  <a:pt x="142" y="44"/>
                </a:moveTo>
                <a:lnTo>
                  <a:pt x="136" y="9"/>
                </a:lnTo>
                <a:lnTo>
                  <a:pt x="157" y="50"/>
                </a:lnTo>
                <a:lnTo>
                  <a:pt x="157" y="50"/>
                </a:lnTo>
                <a:lnTo>
                  <a:pt x="157" y="50"/>
                </a:lnTo>
                <a:lnTo>
                  <a:pt x="142" y="44"/>
                </a:lnTo>
                <a:close/>
                <a:moveTo>
                  <a:pt x="136" y="71"/>
                </a:moveTo>
                <a:lnTo>
                  <a:pt x="121" y="54"/>
                </a:lnTo>
                <a:lnTo>
                  <a:pt x="100" y="27"/>
                </a:lnTo>
                <a:lnTo>
                  <a:pt x="153" y="65"/>
                </a:lnTo>
                <a:lnTo>
                  <a:pt x="144" y="67"/>
                </a:lnTo>
                <a:lnTo>
                  <a:pt x="136" y="71"/>
                </a:lnTo>
                <a:close/>
                <a:moveTo>
                  <a:pt x="119" y="82"/>
                </a:moveTo>
                <a:lnTo>
                  <a:pt x="123" y="77"/>
                </a:lnTo>
                <a:lnTo>
                  <a:pt x="77" y="59"/>
                </a:lnTo>
                <a:lnTo>
                  <a:pt x="79" y="59"/>
                </a:lnTo>
                <a:lnTo>
                  <a:pt x="136" y="71"/>
                </a:lnTo>
                <a:lnTo>
                  <a:pt x="127" y="77"/>
                </a:lnTo>
                <a:lnTo>
                  <a:pt x="119" y="82"/>
                </a:lnTo>
                <a:close/>
                <a:moveTo>
                  <a:pt x="123" y="77"/>
                </a:moveTo>
                <a:lnTo>
                  <a:pt x="75" y="57"/>
                </a:lnTo>
                <a:lnTo>
                  <a:pt x="123" y="57"/>
                </a:lnTo>
                <a:lnTo>
                  <a:pt x="98" y="25"/>
                </a:lnTo>
                <a:lnTo>
                  <a:pt x="140" y="42"/>
                </a:lnTo>
                <a:lnTo>
                  <a:pt x="134" y="7"/>
                </a:lnTo>
                <a:lnTo>
                  <a:pt x="161" y="34"/>
                </a:lnTo>
                <a:lnTo>
                  <a:pt x="173" y="0"/>
                </a:lnTo>
                <a:lnTo>
                  <a:pt x="186" y="34"/>
                </a:lnTo>
                <a:lnTo>
                  <a:pt x="211" y="7"/>
                </a:lnTo>
                <a:lnTo>
                  <a:pt x="205" y="42"/>
                </a:lnTo>
                <a:lnTo>
                  <a:pt x="249" y="25"/>
                </a:lnTo>
                <a:lnTo>
                  <a:pt x="223" y="57"/>
                </a:lnTo>
                <a:lnTo>
                  <a:pt x="272" y="57"/>
                </a:lnTo>
                <a:lnTo>
                  <a:pt x="225" y="77"/>
                </a:lnTo>
                <a:lnTo>
                  <a:pt x="232" y="84"/>
                </a:lnTo>
                <a:lnTo>
                  <a:pt x="228" y="82"/>
                </a:lnTo>
                <a:lnTo>
                  <a:pt x="215" y="77"/>
                </a:lnTo>
                <a:lnTo>
                  <a:pt x="201" y="73"/>
                </a:lnTo>
                <a:lnTo>
                  <a:pt x="186" y="69"/>
                </a:lnTo>
                <a:lnTo>
                  <a:pt x="173" y="69"/>
                </a:lnTo>
                <a:lnTo>
                  <a:pt x="159" y="69"/>
                </a:lnTo>
                <a:lnTo>
                  <a:pt x="146" y="73"/>
                </a:lnTo>
                <a:lnTo>
                  <a:pt x="130" y="77"/>
                </a:lnTo>
                <a:lnTo>
                  <a:pt x="119" y="82"/>
                </a:lnTo>
                <a:lnTo>
                  <a:pt x="115" y="84"/>
                </a:lnTo>
                <a:lnTo>
                  <a:pt x="123" y="77"/>
                </a:lnTo>
                <a:close/>
                <a:moveTo>
                  <a:pt x="163" y="105"/>
                </a:moveTo>
                <a:lnTo>
                  <a:pt x="163" y="107"/>
                </a:lnTo>
                <a:lnTo>
                  <a:pt x="163" y="107"/>
                </a:lnTo>
                <a:lnTo>
                  <a:pt x="163" y="107"/>
                </a:lnTo>
                <a:lnTo>
                  <a:pt x="163" y="109"/>
                </a:lnTo>
                <a:lnTo>
                  <a:pt x="161" y="107"/>
                </a:lnTo>
                <a:lnTo>
                  <a:pt x="161" y="107"/>
                </a:lnTo>
                <a:lnTo>
                  <a:pt x="161" y="107"/>
                </a:lnTo>
                <a:lnTo>
                  <a:pt x="163" y="105"/>
                </a:lnTo>
                <a:close/>
                <a:moveTo>
                  <a:pt x="163" y="105"/>
                </a:moveTo>
                <a:lnTo>
                  <a:pt x="165" y="105"/>
                </a:lnTo>
                <a:lnTo>
                  <a:pt x="165" y="107"/>
                </a:lnTo>
                <a:lnTo>
                  <a:pt x="165" y="109"/>
                </a:lnTo>
                <a:lnTo>
                  <a:pt x="163" y="109"/>
                </a:lnTo>
                <a:lnTo>
                  <a:pt x="159" y="109"/>
                </a:lnTo>
                <a:lnTo>
                  <a:pt x="159" y="107"/>
                </a:lnTo>
                <a:lnTo>
                  <a:pt x="159" y="105"/>
                </a:lnTo>
                <a:lnTo>
                  <a:pt x="163" y="105"/>
                </a:lnTo>
                <a:close/>
                <a:moveTo>
                  <a:pt x="152" y="111"/>
                </a:moveTo>
                <a:lnTo>
                  <a:pt x="152" y="111"/>
                </a:lnTo>
                <a:lnTo>
                  <a:pt x="152" y="109"/>
                </a:lnTo>
                <a:lnTo>
                  <a:pt x="155" y="107"/>
                </a:lnTo>
                <a:lnTo>
                  <a:pt x="159" y="105"/>
                </a:lnTo>
                <a:lnTo>
                  <a:pt x="165" y="103"/>
                </a:lnTo>
                <a:lnTo>
                  <a:pt x="167" y="103"/>
                </a:lnTo>
                <a:lnTo>
                  <a:pt x="169" y="103"/>
                </a:lnTo>
                <a:lnTo>
                  <a:pt x="169" y="105"/>
                </a:lnTo>
                <a:lnTo>
                  <a:pt x="167" y="107"/>
                </a:lnTo>
                <a:lnTo>
                  <a:pt x="165" y="109"/>
                </a:lnTo>
                <a:lnTo>
                  <a:pt x="165" y="111"/>
                </a:lnTo>
                <a:lnTo>
                  <a:pt x="163" y="111"/>
                </a:lnTo>
                <a:lnTo>
                  <a:pt x="157" y="111"/>
                </a:lnTo>
                <a:lnTo>
                  <a:pt x="152" y="111"/>
                </a:lnTo>
                <a:close/>
                <a:moveTo>
                  <a:pt x="182" y="138"/>
                </a:moveTo>
                <a:lnTo>
                  <a:pt x="178" y="134"/>
                </a:lnTo>
                <a:lnTo>
                  <a:pt x="173" y="125"/>
                </a:lnTo>
                <a:lnTo>
                  <a:pt x="173" y="119"/>
                </a:lnTo>
                <a:lnTo>
                  <a:pt x="175" y="119"/>
                </a:lnTo>
                <a:lnTo>
                  <a:pt x="178" y="121"/>
                </a:lnTo>
                <a:lnTo>
                  <a:pt x="184" y="125"/>
                </a:lnTo>
                <a:lnTo>
                  <a:pt x="188" y="130"/>
                </a:lnTo>
                <a:lnTo>
                  <a:pt x="192" y="136"/>
                </a:lnTo>
                <a:lnTo>
                  <a:pt x="194" y="142"/>
                </a:lnTo>
                <a:lnTo>
                  <a:pt x="196" y="146"/>
                </a:lnTo>
                <a:lnTo>
                  <a:pt x="196" y="144"/>
                </a:lnTo>
                <a:lnTo>
                  <a:pt x="196" y="142"/>
                </a:lnTo>
                <a:lnTo>
                  <a:pt x="196" y="136"/>
                </a:lnTo>
                <a:lnTo>
                  <a:pt x="192" y="128"/>
                </a:lnTo>
                <a:lnTo>
                  <a:pt x="188" y="125"/>
                </a:lnTo>
                <a:lnTo>
                  <a:pt x="190" y="125"/>
                </a:lnTo>
                <a:lnTo>
                  <a:pt x="198" y="126"/>
                </a:lnTo>
                <a:lnTo>
                  <a:pt x="209" y="130"/>
                </a:lnTo>
                <a:lnTo>
                  <a:pt x="219" y="132"/>
                </a:lnTo>
                <a:lnTo>
                  <a:pt x="215" y="130"/>
                </a:lnTo>
                <a:lnTo>
                  <a:pt x="203" y="125"/>
                </a:lnTo>
                <a:lnTo>
                  <a:pt x="192" y="121"/>
                </a:lnTo>
                <a:lnTo>
                  <a:pt x="188" y="119"/>
                </a:lnTo>
                <a:lnTo>
                  <a:pt x="186" y="119"/>
                </a:lnTo>
                <a:lnTo>
                  <a:pt x="186" y="119"/>
                </a:lnTo>
                <a:lnTo>
                  <a:pt x="192" y="119"/>
                </a:lnTo>
                <a:lnTo>
                  <a:pt x="198" y="119"/>
                </a:lnTo>
                <a:lnTo>
                  <a:pt x="205" y="121"/>
                </a:lnTo>
                <a:lnTo>
                  <a:pt x="213" y="123"/>
                </a:lnTo>
                <a:lnTo>
                  <a:pt x="217" y="125"/>
                </a:lnTo>
                <a:lnTo>
                  <a:pt x="217" y="123"/>
                </a:lnTo>
                <a:lnTo>
                  <a:pt x="215" y="123"/>
                </a:lnTo>
                <a:lnTo>
                  <a:pt x="213" y="123"/>
                </a:lnTo>
                <a:lnTo>
                  <a:pt x="209" y="119"/>
                </a:lnTo>
                <a:lnTo>
                  <a:pt x="201" y="117"/>
                </a:lnTo>
                <a:lnTo>
                  <a:pt x="196" y="115"/>
                </a:lnTo>
                <a:lnTo>
                  <a:pt x="194" y="115"/>
                </a:lnTo>
                <a:lnTo>
                  <a:pt x="192" y="115"/>
                </a:lnTo>
                <a:lnTo>
                  <a:pt x="196" y="115"/>
                </a:lnTo>
                <a:lnTo>
                  <a:pt x="203" y="115"/>
                </a:lnTo>
                <a:lnTo>
                  <a:pt x="211" y="115"/>
                </a:lnTo>
                <a:lnTo>
                  <a:pt x="211" y="115"/>
                </a:lnTo>
                <a:lnTo>
                  <a:pt x="203" y="111"/>
                </a:lnTo>
                <a:lnTo>
                  <a:pt x="198" y="111"/>
                </a:lnTo>
                <a:lnTo>
                  <a:pt x="192" y="111"/>
                </a:lnTo>
                <a:lnTo>
                  <a:pt x="190" y="109"/>
                </a:lnTo>
                <a:lnTo>
                  <a:pt x="194" y="109"/>
                </a:lnTo>
                <a:lnTo>
                  <a:pt x="198" y="107"/>
                </a:lnTo>
                <a:lnTo>
                  <a:pt x="205" y="107"/>
                </a:lnTo>
                <a:lnTo>
                  <a:pt x="207" y="107"/>
                </a:lnTo>
                <a:lnTo>
                  <a:pt x="200" y="107"/>
                </a:lnTo>
                <a:lnTo>
                  <a:pt x="194" y="107"/>
                </a:lnTo>
                <a:lnTo>
                  <a:pt x="188" y="107"/>
                </a:lnTo>
                <a:lnTo>
                  <a:pt x="188" y="105"/>
                </a:lnTo>
                <a:lnTo>
                  <a:pt x="190" y="105"/>
                </a:lnTo>
                <a:lnTo>
                  <a:pt x="196" y="105"/>
                </a:lnTo>
                <a:lnTo>
                  <a:pt x="201" y="105"/>
                </a:lnTo>
                <a:lnTo>
                  <a:pt x="201" y="103"/>
                </a:lnTo>
                <a:lnTo>
                  <a:pt x="196" y="103"/>
                </a:lnTo>
                <a:lnTo>
                  <a:pt x="192" y="103"/>
                </a:lnTo>
                <a:lnTo>
                  <a:pt x="186" y="103"/>
                </a:lnTo>
                <a:lnTo>
                  <a:pt x="182" y="103"/>
                </a:lnTo>
                <a:lnTo>
                  <a:pt x="178" y="103"/>
                </a:lnTo>
                <a:lnTo>
                  <a:pt x="175" y="103"/>
                </a:lnTo>
                <a:lnTo>
                  <a:pt x="173" y="103"/>
                </a:lnTo>
                <a:lnTo>
                  <a:pt x="175" y="103"/>
                </a:lnTo>
                <a:lnTo>
                  <a:pt x="175" y="103"/>
                </a:lnTo>
                <a:lnTo>
                  <a:pt x="171" y="102"/>
                </a:lnTo>
                <a:lnTo>
                  <a:pt x="167" y="102"/>
                </a:lnTo>
                <a:lnTo>
                  <a:pt x="161" y="102"/>
                </a:lnTo>
                <a:lnTo>
                  <a:pt x="157" y="102"/>
                </a:lnTo>
                <a:lnTo>
                  <a:pt x="155" y="105"/>
                </a:lnTo>
                <a:lnTo>
                  <a:pt x="153" y="105"/>
                </a:lnTo>
                <a:lnTo>
                  <a:pt x="148" y="107"/>
                </a:lnTo>
                <a:lnTo>
                  <a:pt x="142" y="111"/>
                </a:lnTo>
                <a:lnTo>
                  <a:pt x="140" y="115"/>
                </a:lnTo>
                <a:lnTo>
                  <a:pt x="142" y="117"/>
                </a:lnTo>
                <a:lnTo>
                  <a:pt x="144" y="115"/>
                </a:lnTo>
                <a:lnTo>
                  <a:pt x="148" y="115"/>
                </a:lnTo>
                <a:lnTo>
                  <a:pt x="157" y="117"/>
                </a:lnTo>
                <a:lnTo>
                  <a:pt x="163" y="117"/>
                </a:lnTo>
                <a:lnTo>
                  <a:pt x="165" y="117"/>
                </a:lnTo>
                <a:lnTo>
                  <a:pt x="169" y="121"/>
                </a:lnTo>
                <a:lnTo>
                  <a:pt x="171" y="126"/>
                </a:lnTo>
                <a:lnTo>
                  <a:pt x="175" y="132"/>
                </a:lnTo>
                <a:lnTo>
                  <a:pt x="180" y="136"/>
                </a:lnTo>
                <a:lnTo>
                  <a:pt x="182" y="138"/>
                </a:lnTo>
                <a:close/>
                <a:moveTo>
                  <a:pt x="225" y="188"/>
                </a:moveTo>
                <a:lnTo>
                  <a:pt x="228" y="190"/>
                </a:lnTo>
                <a:lnTo>
                  <a:pt x="236" y="192"/>
                </a:lnTo>
                <a:lnTo>
                  <a:pt x="246" y="192"/>
                </a:lnTo>
                <a:lnTo>
                  <a:pt x="249" y="190"/>
                </a:lnTo>
                <a:lnTo>
                  <a:pt x="249" y="190"/>
                </a:lnTo>
                <a:lnTo>
                  <a:pt x="249" y="188"/>
                </a:lnTo>
                <a:lnTo>
                  <a:pt x="248" y="186"/>
                </a:lnTo>
                <a:lnTo>
                  <a:pt x="244" y="184"/>
                </a:lnTo>
                <a:lnTo>
                  <a:pt x="240" y="182"/>
                </a:lnTo>
                <a:lnTo>
                  <a:pt x="238" y="180"/>
                </a:lnTo>
                <a:lnTo>
                  <a:pt x="238" y="178"/>
                </a:lnTo>
                <a:lnTo>
                  <a:pt x="238" y="178"/>
                </a:lnTo>
                <a:lnTo>
                  <a:pt x="240" y="178"/>
                </a:lnTo>
                <a:lnTo>
                  <a:pt x="242" y="182"/>
                </a:lnTo>
                <a:lnTo>
                  <a:pt x="248" y="184"/>
                </a:lnTo>
                <a:lnTo>
                  <a:pt x="253" y="186"/>
                </a:lnTo>
                <a:lnTo>
                  <a:pt x="257" y="186"/>
                </a:lnTo>
                <a:lnTo>
                  <a:pt x="261" y="186"/>
                </a:lnTo>
                <a:lnTo>
                  <a:pt x="267" y="196"/>
                </a:lnTo>
                <a:lnTo>
                  <a:pt x="272" y="209"/>
                </a:lnTo>
                <a:lnTo>
                  <a:pt x="278" y="224"/>
                </a:lnTo>
                <a:lnTo>
                  <a:pt x="282" y="238"/>
                </a:lnTo>
                <a:lnTo>
                  <a:pt x="286" y="251"/>
                </a:lnTo>
                <a:lnTo>
                  <a:pt x="286" y="265"/>
                </a:lnTo>
                <a:lnTo>
                  <a:pt x="288" y="276"/>
                </a:lnTo>
                <a:lnTo>
                  <a:pt x="286" y="290"/>
                </a:lnTo>
                <a:lnTo>
                  <a:pt x="286" y="305"/>
                </a:lnTo>
                <a:lnTo>
                  <a:pt x="282" y="318"/>
                </a:lnTo>
                <a:lnTo>
                  <a:pt x="272" y="345"/>
                </a:lnTo>
                <a:lnTo>
                  <a:pt x="267" y="359"/>
                </a:lnTo>
                <a:lnTo>
                  <a:pt x="265" y="361"/>
                </a:lnTo>
                <a:lnTo>
                  <a:pt x="267" y="363"/>
                </a:lnTo>
                <a:lnTo>
                  <a:pt x="269" y="363"/>
                </a:lnTo>
                <a:lnTo>
                  <a:pt x="274" y="365"/>
                </a:lnTo>
                <a:lnTo>
                  <a:pt x="274" y="365"/>
                </a:lnTo>
                <a:lnTo>
                  <a:pt x="274" y="363"/>
                </a:lnTo>
                <a:lnTo>
                  <a:pt x="274" y="363"/>
                </a:lnTo>
                <a:lnTo>
                  <a:pt x="274" y="361"/>
                </a:lnTo>
                <a:lnTo>
                  <a:pt x="276" y="361"/>
                </a:lnTo>
                <a:lnTo>
                  <a:pt x="276" y="359"/>
                </a:lnTo>
                <a:lnTo>
                  <a:pt x="276" y="359"/>
                </a:lnTo>
                <a:lnTo>
                  <a:pt x="276" y="359"/>
                </a:lnTo>
                <a:lnTo>
                  <a:pt x="276" y="357"/>
                </a:lnTo>
                <a:lnTo>
                  <a:pt x="278" y="357"/>
                </a:lnTo>
                <a:lnTo>
                  <a:pt x="278" y="357"/>
                </a:lnTo>
                <a:lnTo>
                  <a:pt x="278" y="355"/>
                </a:lnTo>
                <a:lnTo>
                  <a:pt x="280" y="355"/>
                </a:lnTo>
                <a:lnTo>
                  <a:pt x="280" y="353"/>
                </a:lnTo>
                <a:lnTo>
                  <a:pt x="280" y="351"/>
                </a:lnTo>
                <a:lnTo>
                  <a:pt x="282" y="351"/>
                </a:lnTo>
                <a:lnTo>
                  <a:pt x="282" y="349"/>
                </a:lnTo>
                <a:lnTo>
                  <a:pt x="282" y="347"/>
                </a:lnTo>
                <a:lnTo>
                  <a:pt x="284" y="345"/>
                </a:lnTo>
                <a:lnTo>
                  <a:pt x="284" y="345"/>
                </a:lnTo>
                <a:lnTo>
                  <a:pt x="286" y="343"/>
                </a:lnTo>
                <a:lnTo>
                  <a:pt x="286" y="342"/>
                </a:lnTo>
                <a:lnTo>
                  <a:pt x="288" y="340"/>
                </a:lnTo>
                <a:lnTo>
                  <a:pt x="288" y="338"/>
                </a:lnTo>
                <a:lnTo>
                  <a:pt x="288" y="338"/>
                </a:lnTo>
                <a:lnTo>
                  <a:pt x="290" y="336"/>
                </a:lnTo>
                <a:lnTo>
                  <a:pt x="290" y="334"/>
                </a:lnTo>
                <a:lnTo>
                  <a:pt x="292" y="332"/>
                </a:lnTo>
                <a:lnTo>
                  <a:pt x="292" y="330"/>
                </a:lnTo>
                <a:lnTo>
                  <a:pt x="292" y="330"/>
                </a:lnTo>
                <a:lnTo>
                  <a:pt x="294" y="328"/>
                </a:lnTo>
                <a:lnTo>
                  <a:pt x="294" y="326"/>
                </a:lnTo>
                <a:lnTo>
                  <a:pt x="294" y="324"/>
                </a:lnTo>
                <a:lnTo>
                  <a:pt x="296" y="324"/>
                </a:lnTo>
                <a:lnTo>
                  <a:pt x="296" y="322"/>
                </a:lnTo>
                <a:lnTo>
                  <a:pt x="296" y="320"/>
                </a:lnTo>
                <a:lnTo>
                  <a:pt x="296" y="320"/>
                </a:lnTo>
                <a:lnTo>
                  <a:pt x="296" y="318"/>
                </a:lnTo>
                <a:lnTo>
                  <a:pt x="297" y="318"/>
                </a:lnTo>
                <a:lnTo>
                  <a:pt x="297" y="317"/>
                </a:lnTo>
                <a:lnTo>
                  <a:pt x="297" y="317"/>
                </a:lnTo>
                <a:lnTo>
                  <a:pt x="297" y="315"/>
                </a:lnTo>
                <a:lnTo>
                  <a:pt x="297" y="313"/>
                </a:lnTo>
                <a:lnTo>
                  <a:pt x="299" y="313"/>
                </a:lnTo>
                <a:lnTo>
                  <a:pt x="299" y="311"/>
                </a:lnTo>
                <a:lnTo>
                  <a:pt x="299" y="311"/>
                </a:lnTo>
                <a:lnTo>
                  <a:pt x="299" y="309"/>
                </a:lnTo>
                <a:lnTo>
                  <a:pt x="301" y="307"/>
                </a:lnTo>
                <a:lnTo>
                  <a:pt x="301" y="305"/>
                </a:lnTo>
                <a:lnTo>
                  <a:pt x="301" y="305"/>
                </a:lnTo>
                <a:lnTo>
                  <a:pt x="301" y="303"/>
                </a:lnTo>
                <a:lnTo>
                  <a:pt x="301" y="301"/>
                </a:lnTo>
                <a:lnTo>
                  <a:pt x="303" y="299"/>
                </a:lnTo>
                <a:lnTo>
                  <a:pt x="303" y="299"/>
                </a:lnTo>
                <a:lnTo>
                  <a:pt x="303" y="297"/>
                </a:lnTo>
                <a:lnTo>
                  <a:pt x="303" y="295"/>
                </a:lnTo>
                <a:lnTo>
                  <a:pt x="303" y="294"/>
                </a:lnTo>
                <a:lnTo>
                  <a:pt x="303" y="276"/>
                </a:lnTo>
                <a:lnTo>
                  <a:pt x="301" y="261"/>
                </a:lnTo>
                <a:lnTo>
                  <a:pt x="296" y="242"/>
                </a:lnTo>
                <a:lnTo>
                  <a:pt x="286" y="221"/>
                </a:lnTo>
                <a:lnTo>
                  <a:pt x="282" y="211"/>
                </a:lnTo>
                <a:lnTo>
                  <a:pt x="274" y="201"/>
                </a:lnTo>
                <a:lnTo>
                  <a:pt x="269" y="192"/>
                </a:lnTo>
                <a:lnTo>
                  <a:pt x="263" y="186"/>
                </a:lnTo>
                <a:lnTo>
                  <a:pt x="263" y="184"/>
                </a:lnTo>
                <a:lnTo>
                  <a:pt x="265" y="184"/>
                </a:lnTo>
                <a:lnTo>
                  <a:pt x="265" y="184"/>
                </a:lnTo>
                <a:lnTo>
                  <a:pt x="263" y="182"/>
                </a:lnTo>
                <a:lnTo>
                  <a:pt x="259" y="180"/>
                </a:lnTo>
                <a:lnTo>
                  <a:pt x="255" y="176"/>
                </a:lnTo>
                <a:lnTo>
                  <a:pt x="253" y="174"/>
                </a:lnTo>
                <a:lnTo>
                  <a:pt x="251" y="174"/>
                </a:lnTo>
                <a:lnTo>
                  <a:pt x="251" y="173"/>
                </a:lnTo>
                <a:lnTo>
                  <a:pt x="251" y="173"/>
                </a:lnTo>
                <a:lnTo>
                  <a:pt x="253" y="174"/>
                </a:lnTo>
                <a:lnTo>
                  <a:pt x="255" y="174"/>
                </a:lnTo>
                <a:lnTo>
                  <a:pt x="259" y="176"/>
                </a:lnTo>
                <a:lnTo>
                  <a:pt x="267" y="180"/>
                </a:lnTo>
                <a:lnTo>
                  <a:pt x="274" y="180"/>
                </a:lnTo>
                <a:lnTo>
                  <a:pt x="278" y="178"/>
                </a:lnTo>
                <a:lnTo>
                  <a:pt x="278" y="176"/>
                </a:lnTo>
                <a:lnTo>
                  <a:pt x="276" y="176"/>
                </a:lnTo>
                <a:lnTo>
                  <a:pt x="272" y="174"/>
                </a:lnTo>
                <a:lnTo>
                  <a:pt x="269" y="171"/>
                </a:lnTo>
                <a:lnTo>
                  <a:pt x="265" y="169"/>
                </a:lnTo>
                <a:lnTo>
                  <a:pt x="265" y="167"/>
                </a:lnTo>
                <a:lnTo>
                  <a:pt x="265" y="167"/>
                </a:lnTo>
                <a:lnTo>
                  <a:pt x="265" y="167"/>
                </a:lnTo>
                <a:lnTo>
                  <a:pt x="267" y="167"/>
                </a:lnTo>
                <a:lnTo>
                  <a:pt x="271" y="169"/>
                </a:lnTo>
                <a:lnTo>
                  <a:pt x="276" y="173"/>
                </a:lnTo>
                <a:lnTo>
                  <a:pt x="284" y="173"/>
                </a:lnTo>
                <a:lnTo>
                  <a:pt x="286" y="173"/>
                </a:lnTo>
                <a:lnTo>
                  <a:pt x="288" y="173"/>
                </a:lnTo>
                <a:lnTo>
                  <a:pt x="290" y="174"/>
                </a:lnTo>
                <a:lnTo>
                  <a:pt x="290" y="178"/>
                </a:lnTo>
                <a:lnTo>
                  <a:pt x="296" y="190"/>
                </a:lnTo>
                <a:lnTo>
                  <a:pt x="303" y="211"/>
                </a:lnTo>
                <a:lnTo>
                  <a:pt x="305" y="224"/>
                </a:lnTo>
                <a:lnTo>
                  <a:pt x="307" y="238"/>
                </a:lnTo>
                <a:lnTo>
                  <a:pt x="309" y="251"/>
                </a:lnTo>
                <a:lnTo>
                  <a:pt x="309" y="269"/>
                </a:lnTo>
                <a:lnTo>
                  <a:pt x="307" y="286"/>
                </a:lnTo>
                <a:lnTo>
                  <a:pt x="303" y="301"/>
                </a:lnTo>
                <a:lnTo>
                  <a:pt x="301" y="311"/>
                </a:lnTo>
                <a:lnTo>
                  <a:pt x="297" y="320"/>
                </a:lnTo>
                <a:lnTo>
                  <a:pt x="286" y="343"/>
                </a:lnTo>
                <a:lnTo>
                  <a:pt x="276" y="361"/>
                </a:lnTo>
                <a:lnTo>
                  <a:pt x="276" y="363"/>
                </a:lnTo>
                <a:lnTo>
                  <a:pt x="274" y="363"/>
                </a:lnTo>
                <a:lnTo>
                  <a:pt x="274" y="365"/>
                </a:lnTo>
                <a:lnTo>
                  <a:pt x="278" y="365"/>
                </a:lnTo>
                <a:lnTo>
                  <a:pt x="290" y="365"/>
                </a:lnTo>
                <a:lnTo>
                  <a:pt x="299" y="363"/>
                </a:lnTo>
                <a:lnTo>
                  <a:pt x="301" y="363"/>
                </a:lnTo>
                <a:lnTo>
                  <a:pt x="303" y="359"/>
                </a:lnTo>
                <a:lnTo>
                  <a:pt x="311" y="345"/>
                </a:lnTo>
                <a:lnTo>
                  <a:pt x="320" y="320"/>
                </a:lnTo>
                <a:lnTo>
                  <a:pt x="322" y="303"/>
                </a:lnTo>
                <a:lnTo>
                  <a:pt x="324" y="290"/>
                </a:lnTo>
                <a:lnTo>
                  <a:pt x="324" y="278"/>
                </a:lnTo>
                <a:lnTo>
                  <a:pt x="324" y="269"/>
                </a:lnTo>
                <a:lnTo>
                  <a:pt x="324" y="253"/>
                </a:lnTo>
                <a:lnTo>
                  <a:pt x="319" y="228"/>
                </a:lnTo>
                <a:lnTo>
                  <a:pt x="311" y="205"/>
                </a:lnTo>
                <a:lnTo>
                  <a:pt x="305" y="196"/>
                </a:lnTo>
                <a:lnTo>
                  <a:pt x="297" y="184"/>
                </a:lnTo>
                <a:lnTo>
                  <a:pt x="292" y="173"/>
                </a:lnTo>
                <a:lnTo>
                  <a:pt x="290" y="173"/>
                </a:lnTo>
                <a:lnTo>
                  <a:pt x="290" y="171"/>
                </a:lnTo>
                <a:lnTo>
                  <a:pt x="292" y="171"/>
                </a:lnTo>
                <a:lnTo>
                  <a:pt x="292" y="169"/>
                </a:lnTo>
                <a:lnTo>
                  <a:pt x="292" y="169"/>
                </a:lnTo>
                <a:lnTo>
                  <a:pt x="290" y="169"/>
                </a:lnTo>
                <a:lnTo>
                  <a:pt x="286" y="167"/>
                </a:lnTo>
                <a:lnTo>
                  <a:pt x="282" y="163"/>
                </a:lnTo>
                <a:lnTo>
                  <a:pt x="278" y="161"/>
                </a:lnTo>
                <a:lnTo>
                  <a:pt x="276" y="159"/>
                </a:lnTo>
                <a:lnTo>
                  <a:pt x="274" y="159"/>
                </a:lnTo>
                <a:lnTo>
                  <a:pt x="276" y="159"/>
                </a:lnTo>
                <a:lnTo>
                  <a:pt x="276" y="159"/>
                </a:lnTo>
                <a:lnTo>
                  <a:pt x="278" y="159"/>
                </a:lnTo>
                <a:lnTo>
                  <a:pt x="282" y="161"/>
                </a:lnTo>
                <a:lnTo>
                  <a:pt x="284" y="161"/>
                </a:lnTo>
                <a:lnTo>
                  <a:pt x="290" y="163"/>
                </a:lnTo>
                <a:lnTo>
                  <a:pt x="294" y="165"/>
                </a:lnTo>
                <a:lnTo>
                  <a:pt x="297" y="165"/>
                </a:lnTo>
                <a:lnTo>
                  <a:pt x="301" y="163"/>
                </a:lnTo>
                <a:lnTo>
                  <a:pt x="305" y="161"/>
                </a:lnTo>
                <a:lnTo>
                  <a:pt x="303" y="159"/>
                </a:lnTo>
                <a:lnTo>
                  <a:pt x="299" y="159"/>
                </a:lnTo>
                <a:lnTo>
                  <a:pt x="294" y="157"/>
                </a:lnTo>
                <a:lnTo>
                  <a:pt x="290" y="155"/>
                </a:lnTo>
                <a:lnTo>
                  <a:pt x="286" y="153"/>
                </a:lnTo>
                <a:lnTo>
                  <a:pt x="284" y="153"/>
                </a:lnTo>
                <a:lnTo>
                  <a:pt x="284" y="151"/>
                </a:lnTo>
                <a:lnTo>
                  <a:pt x="284" y="151"/>
                </a:lnTo>
                <a:lnTo>
                  <a:pt x="284" y="151"/>
                </a:lnTo>
                <a:lnTo>
                  <a:pt x="286" y="151"/>
                </a:lnTo>
                <a:lnTo>
                  <a:pt x="292" y="153"/>
                </a:lnTo>
                <a:lnTo>
                  <a:pt x="296" y="155"/>
                </a:lnTo>
                <a:lnTo>
                  <a:pt x="297" y="155"/>
                </a:lnTo>
                <a:lnTo>
                  <a:pt x="305" y="157"/>
                </a:lnTo>
                <a:lnTo>
                  <a:pt x="311" y="155"/>
                </a:lnTo>
                <a:lnTo>
                  <a:pt x="315" y="151"/>
                </a:lnTo>
                <a:lnTo>
                  <a:pt x="315" y="151"/>
                </a:lnTo>
                <a:lnTo>
                  <a:pt x="313" y="151"/>
                </a:lnTo>
                <a:lnTo>
                  <a:pt x="309" y="150"/>
                </a:lnTo>
                <a:lnTo>
                  <a:pt x="301" y="148"/>
                </a:lnTo>
                <a:lnTo>
                  <a:pt x="296" y="146"/>
                </a:lnTo>
                <a:lnTo>
                  <a:pt x="292" y="146"/>
                </a:lnTo>
                <a:lnTo>
                  <a:pt x="292" y="144"/>
                </a:lnTo>
                <a:lnTo>
                  <a:pt x="292" y="144"/>
                </a:lnTo>
                <a:lnTo>
                  <a:pt x="292" y="144"/>
                </a:lnTo>
                <a:lnTo>
                  <a:pt x="294" y="144"/>
                </a:lnTo>
                <a:lnTo>
                  <a:pt x="296" y="144"/>
                </a:lnTo>
                <a:lnTo>
                  <a:pt x="297" y="144"/>
                </a:lnTo>
                <a:lnTo>
                  <a:pt x="303" y="146"/>
                </a:lnTo>
                <a:lnTo>
                  <a:pt x="315" y="148"/>
                </a:lnTo>
                <a:lnTo>
                  <a:pt x="320" y="144"/>
                </a:lnTo>
                <a:lnTo>
                  <a:pt x="324" y="140"/>
                </a:lnTo>
                <a:lnTo>
                  <a:pt x="324" y="138"/>
                </a:lnTo>
                <a:lnTo>
                  <a:pt x="324" y="138"/>
                </a:lnTo>
                <a:lnTo>
                  <a:pt x="320" y="138"/>
                </a:lnTo>
                <a:lnTo>
                  <a:pt x="313" y="138"/>
                </a:lnTo>
                <a:lnTo>
                  <a:pt x="303" y="138"/>
                </a:lnTo>
                <a:lnTo>
                  <a:pt x="297" y="136"/>
                </a:lnTo>
                <a:lnTo>
                  <a:pt x="296" y="136"/>
                </a:lnTo>
                <a:lnTo>
                  <a:pt x="296" y="134"/>
                </a:lnTo>
                <a:lnTo>
                  <a:pt x="297" y="134"/>
                </a:lnTo>
                <a:lnTo>
                  <a:pt x="299" y="134"/>
                </a:lnTo>
                <a:lnTo>
                  <a:pt x="301" y="134"/>
                </a:lnTo>
                <a:lnTo>
                  <a:pt x="313" y="136"/>
                </a:lnTo>
                <a:lnTo>
                  <a:pt x="320" y="134"/>
                </a:lnTo>
                <a:lnTo>
                  <a:pt x="326" y="134"/>
                </a:lnTo>
                <a:lnTo>
                  <a:pt x="332" y="130"/>
                </a:lnTo>
                <a:lnTo>
                  <a:pt x="336" y="123"/>
                </a:lnTo>
                <a:lnTo>
                  <a:pt x="336" y="121"/>
                </a:lnTo>
                <a:lnTo>
                  <a:pt x="328" y="123"/>
                </a:lnTo>
                <a:lnTo>
                  <a:pt x="319" y="125"/>
                </a:lnTo>
                <a:lnTo>
                  <a:pt x="313" y="125"/>
                </a:lnTo>
                <a:lnTo>
                  <a:pt x="305" y="126"/>
                </a:lnTo>
                <a:lnTo>
                  <a:pt x="290" y="128"/>
                </a:lnTo>
                <a:lnTo>
                  <a:pt x="276" y="128"/>
                </a:lnTo>
                <a:lnTo>
                  <a:pt x="269" y="126"/>
                </a:lnTo>
                <a:lnTo>
                  <a:pt x="269" y="126"/>
                </a:lnTo>
                <a:lnTo>
                  <a:pt x="269" y="126"/>
                </a:lnTo>
                <a:lnTo>
                  <a:pt x="269" y="126"/>
                </a:lnTo>
                <a:lnTo>
                  <a:pt x="267" y="126"/>
                </a:lnTo>
                <a:lnTo>
                  <a:pt x="261" y="130"/>
                </a:lnTo>
                <a:lnTo>
                  <a:pt x="257" y="132"/>
                </a:lnTo>
                <a:lnTo>
                  <a:pt x="253" y="132"/>
                </a:lnTo>
                <a:lnTo>
                  <a:pt x="253" y="132"/>
                </a:lnTo>
                <a:lnTo>
                  <a:pt x="251" y="134"/>
                </a:lnTo>
                <a:lnTo>
                  <a:pt x="248" y="138"/>
                </a:lnTo>
                <a:lnTo>
                  <a:pt x="244" y="140"/>
                </a:lnTo>
                <a:lnTo>
                  <a:pt x="242" y="142"/>
                </a:lnTo>
                <a:lnTo>
                  <a:pt x="240" y="142"/>
                </a:lnTo>
                <a:lnTo>
                  <a:pt x="238" y="144"/>
                </a:lnTo>
                <a:lnTo>
                  <a:pt x="238" y="146"/>
                </a:lnTo>
                <a:lnTo>
                  <a:pt x="236" y="148"/>
                </a:lnTo>
                <a:lnTo>
                  <a:pt x="232" y="151"/>
                </a:lnTo>
                <a:lnTo>
                  <a:pt x="228" y="153"/>
                </a:lnTo>
                <a:lnTo>
                  <a:pt x="226" y="155"/>
                </a:lnTo>
                <a:lnTo>
                  <a:pt x="225" y="155"/>
                </a:lnTo>
                <a:lnTo>
                  <a:pt x="225" y="159"/>
                </a:lnTo>
                <a:lnTo>
                  <a:pt x="223" y="163"/>
                </a:lnTo>
                <a:lnTo>
                  <a:pt x="215" y="165"/>
                </a:lnTo>
                <a:lnTo>
                  <a:pt x="209" y="167"/>
                </a:lnTo>
                <a:lnTo>
                  <a:pt x="203" y="167"/>
                </a:lnTo>
                <a:lnTo>
                  <a:pt x="200" y="169"/>
                </a:lnTo>
                <a:lnTo>
                  <a:pt x="200" y="169"/>
                </a:lnTo>
                <a:lnTo>
                  <a:pt x="200" y="169"/>
                </a:lnTo>
                <a:lnTo>
                  <a:pt x="200" y="169"/>
                </a:lnTo>
                <a:lnTo>
                  <a:pt x="200" y="171"/>
                </a:lnTo>
                <a:lnTo>
                  <a:pt x="213" y="178"/>
                </a:lnTo>
                <a:lnTo>
                  <a:pt x="225" y="188"/>
                </a:lnTo>
                <a:close/>
                <a:moveTo>
                  <a:pt x="75" y="365"/>
                </a:moveTo>
                <a:lnTo>
                  <a:pt x="79" y="363"/>
                </a:lnTo>
                <a:lnTo>
                  <a:pt x="81" y="363"/>
                </a:lnTo>
                <a:lnTo>
                  <a:pt x="82" y="361"/>
                </a:lnTo>
                <a:lnTo>
                  <a:pt x="81" y="359"/>
                </a:lnTo>
                <a:lnTo>
                  <a:pt x="75" y="345"/>
                </a:lnTo>
                <a:lnTo>
                  <a:pt x="65" y="318"/>
                </a:lnTo>
                <a:lnTo>
                  <a:pt x="63" y="305"/>
                </a:lnTo>
                <a:lnTo>
                  <a:pt x="61" y="290"/>
                </a:lnTo>
                <a:lnTo>
                  <a:pt x="59" y="276"/>
                </a:lnTo>
                <a:lnTo>
                  <a:pt x="61" y="265"/>
                </a:lnTo>
                <a:lnTo>
                  <a:pt x="63" y="251"/>
                </a:lnTo>
                <a:lnTo>
                  <a:pt x="65" y="238"/>
                </a:lnTo>
                <a:lnTo>
                  <a:pt x="69" y="224"/>
                </a:lnTo>
                <a:lnTo>
                  <a:pt x="75" y="209"/>
                </a:lnTo>
                <a:lnTo>
                  <a:pt x="81" y="196"/>
                </a:lnTo>
                <a:lnTo>
                  <a:pt x="86" y="186"/>
                </a:lnTo>
                <a:lnTo>
                  <a:pt x="90" y="186"/>
                </a:lnTo>
                <a:lnTo>
                  <a:pt x="94" y="186"/>
                </a:lnTo>
                <a:lnTo>
                  <a:pt x="100" y="184"/>
                </a:lnTo>
                <a:lnTo>
                  <a:pt x="105" y="182"/>
                </a:lnTo>
                <a:lnTo>
                  <a:pt x="107" y="180"/>
                </a:lnTo>
                <a:lnTo>
                  <a:pt x="109" y="178"/>
                </a:lnTo>
                <a:lnTo>
                  <a:pt x="109" y="178"/>
                </a:lnTo>
                <a:lnTo>
                  <a:pt x="109" y="180"/>
                </a:lnTo>
                <a:lnTo>
                  <a:pt x="107" y="182"/>
                </a:lnTo>
                <a:lnTo>
                  <a:pt x="104" y="184"/>
                </a:lnTo>
                <a:lnTo>
                  <a:pt x="100" y="186"/>
                </a:lnTo>
                <a:lnTo>
                  <a:pt x="98" y="188"/>
                </a:lnTo>
                <a:lnTo>
                  <a:pt x="98" y="190"/>
                </a:lnTo>
                <a:lnTo>
                  <a:pt x="98" y="190"/>
                </a:lnTo>
                <a:lnTo>
                  <a:pt x="102" y="192"/>
                </a:lnTo>
                <a:lnTo>
                  <a:pt x="111" y="192"/>
                </a:lnTo>
                <a:lnTo>
                  <a:pt x="119" y="190"/>
                </a:lnTo>
                <a:lnTo>
                  <a:pt x="123" y="188"/>
                </a:lnTo>
                <a:lnTo>
                  <a:pt x="136" y="178"/>
                </a:lnTo>
                <a:lnTo>
                  <a:pt x="148" y="171"/>
                </a:lnTo>
                <a:lnTo>
                  <a:pt x="148" y="169"/>
                </a:lnTo>
                <a:lnTo>
                  <a:pt x="148" y="169"/>
                </a:lnTo>
                <a:lnTo>
                  <a:pt x="148" y="169"/>
                </a:lnTo>
                <a:lnTo>
                  <a:pt x="148" y="169"/>
                </a:lnTo>
                <a:lnTo>
                  <a:pt x="144" y="167"/>
                </a:lnTo>
                <a:lnTo>
                  <a:pt x="138" y="167"/>
                </a:lnTo>
                <a:lnTo>
                  <a:pt x="132" y="165"/>
                </a:lnTo>
                <a:lnTo>
                  <a:pt x="125" y="163"/>
                </a:lnTo>
                <a:lnTo>
                  <a:pt x="123" y="159"/>
                </a:lnTo>
                <a:lnTo>
                  <a:pt x="123" y="155"/>
                </a:lnTo>
                <a:lnTo>
                  <a:pt x="123" y="155"/>
                </a:lnTo>
                <a:lnTo>
                  <a:pt x="119" y="153"/>
                </a:lnTo>
                <a:lnTo>
                  <a:pt x="115" y="151"/>
                </a:lnTo>
                <a:lnTo>
                  <a:pt x="111" y="150"/>
                </a:lnTo>
                <a:lnTo>
                  <a:pt x="109" y="146"/>
                </a:lnTo>
                <a:lnTo>
                  <a:pt x="109" y="144"/>
                </a:lnTo>
                <a:lnTo>
                  <a:pt x="107" y="142"/>
                </a:lnTo>
                <a:lnTo>
                  <a:pt x="107" y="142"/>
                </a:lnTo>
                <a:lnTo>
                  <a:pt x="104" y="140"/>
                </a:lnTo>
                <a:lnTo>
                  <a:pt x="100" y="138"/>
                </a:lnTo>
                <a:lnTo>
                  <a:pt x="96" y="136"/>
                </a:lnTo>
                <a:lnTo>
                  <a:pt x="96" y="132"/>
                </a:lnTo>
                <a:lnTo>
                  <a:pt x="94" y="132"/>
                </a:lnTo>
                <a:lnTo>
                  <a:pt x="90" y="132"/>
                </a:lnTo>
                <a:lnTo>
                  <a:pt x="86" y="130"/>
                </a:lnTo>
                <a:lnTo>
                  <a:pt x="81" y="128"/>
                </a:lnTo>
                <a:lnTo>
                  <a:pt x="81" y="126"/>
                </a:lnTo>
                <a:lnTo>
                  <a:pt x="79" y="126"/>
                </a:lnTo>
                <a:lnTo>
                  <a:pt x="79" y="126"/>
                </a:lnTo>
                <a:lnTo>
                  <a:pt x="79" y="126"/>
                </a:lnTo>
                <a:lnTo>
                  <a:pt x="71" y="128"/>
                </a:lnTo>
                <a:lnTo>
                  <a:pt x="57" y="128"/>
                </a:lnTo>
                <a:lnTo>
                  <a:pt x="42" y="126"/>
                </a:lnTo>
                <a:lnTo>
                  <a:pt x="34" y="125"/>
                </a:lnTo>
                <a:lnTo>
                  <a:pt x="29" y="125"/>
                </a:lnTo>
                <a:lnTo>
                  <a:pt x="19" y="123"/>
                </a:lnTo>
                <a:lnTo>
                  <a:pt x="13" y="121"/>
                </a:lnTo>
                <a:lnTo>
                  <a:pt x="11" y="123"/>
                </a:lnTo>
                <a:lnTo>
                  <a:pt x="15" y="130"/>
                </a:lnTo>
                <a:lnTo>
                  <a:pt x="21" y="134"/>
                </a:lnTo>
                <a:lnTo>
                  <a:pt x="27" y="136"/>
                </a:lnTo>
                <a:lnTo>
                  <a:pt x="34" y="136"/>
                </a:lnTo>
                <a:lnTo>
                  <a:pt x="46" y="134"/>
                </a:lnTo>
                <a:lnTo>
                  <a:pt x="48" y="134"/>
                </a:lnTo>
                <a:lnTo>
                  <a:pt x="50" y="134"/>
                </a:lnTo>
                <a:lnTo>
                  <a:pt x="52" y="136"/>
                </a:lnTo>
                <a:lnTo>
                  <a:pt x="52" y="136"/>
                </a:lnTo>
                <a:lnTo>
                  <a:pt x="50" y="136"/>
                </a:lnTo>
                <a:lnTo>
                  <a:pt x="44" y="138"/>
                </a:lnTo>
                <a:lnTo>
                  <a:pt x="34" y="138"/>
                </a:lnTo>
                <a:lnTo>
                  <a:pt x="27" y="138"/>
                </a:lnTo>
                <a:lnTo>
                  <a:pt x="25" y="138"/>
                </a:lnTo>
                <a:lnTo>
                  <a:pt x="23" y="138"/>
                </a:lnTo>
                <a:lnTo>
                  <a:pt x="23" y="140"/>
                </a:lnTo>
                <a:lnTo>
                  <a:pt x="27" y="146"/>
                </a:lnTo>
                <a:lnTo>
                  <a:pt x="33" y="148"/>
                </a:lnTo>
                <a:lnTo>
                  <a:pt x="44" y="146"/>
                </a:lnTo>
                <a:lnTo>
                  <a:pt x="50" y="144"/>
                </a:lnTo>
                <a:lnTo>
                  <a:pt x="52" y="144"/>
                </a:lnTo>
                <a:lnTo>
                  <a:pt x="56" y="144"/>
                </a:lnTo>
                <a:lnTo>
                  <a:pt x="56" y="144"/>
                </a:lnTo>
                <a:lnTo>
                  <a:pt x="57" y="144"/>
                </a:lnTo>
                <a:lnTo>
                  <a:pt x="57" y="144"/>
                </a:lnTo>
                <a:lnTo>
                  <a:pt x="56" y="146"/>
                </a:lnTo>
                <a:lnTo>
                  <a:pt x="52" y="146"/>
                </a:lnTo>
                <a:lnTo>
                  <a:pt x="46" y="148"/>
                </a:lnTo>
                <a:lnTo>
                  <a:pt x="38" y="150"/>
                </a:lnTo>
                <a:lnTo>
                  <a:pt x="34" y="151"/>
                </a:lnTo>
                <a:lnTo>
                  <a:pt x="33" y="151"/>
                </a:lnTo>
                <a:lnTo>
                  <a:pt x="33" y="151"/>
                </a:lnTo>
                <a:lnTo>
                  <a:pt x="36" y="155"/>
                </a:lnTo>
                <a:lnTo>
                  <a:pt x="42" y="157"/>
                </a:lnTo>
                <a:lnTo>
                  <a:pt x="50" y="155"/>
                </a:lnTo>
                <a:lnTo>
                  <a:pt x="54" y="155"/>
                </a:lnTo>
                <a:lnTo>
                  <a:pt x="56" y="153"/>
                </a:lnTo>
                <a:lnTo>
                  <a:pt x="61" y="151"/>
                </a:lnTo>
                <a:lnTo>
                  <a:pt x="63" y="151"/>
                </a:lnTo>
                <a:lnTo>
                  <a:pt x="63" y="151"/>
                </a:lnTo>
                <a:lnTo>
                  <a:pt x="63" y="151"/>
                </a:lnTo>
                <a:lnTo>
                  <a:pt x="63" y="153"/>
                </a:lnTo>
                <a:lnTo>
                  <a:pt x="61" y="153"/>
                </a:lnTo>
                <a:lnTo>
                  <a:pt x="57" y="155"/>
                </a:lnTo>
                <a:lnTo>
                  <a:pt x="54" y="157"/>
                </a:lnTo>
                <a:lnTo>
                  <a:pt x="48" y="159"/>
                </a:lnTo>
                <a:lnTo>
                  <a:pt x="44" y="159"/>
                </a:lnTo>
                <a:lnTo>
                  <a:pt x="44" y="161"/>
                </a:lnTo>
                <a:lnTo>
                  <a:pt x="46" y="163"/>
                </a:lnTo>
                <a:lnTo>
                  <a:pt x="50" y="165"/>
                </a:lnTo>
                <a:lnTo>
                  <a:pt x="54" y="165"/>
                </a:lnTo>
                <a:lnTo>
                  <a:pt x="59" y="165"/>
                </a:lnTo>
                <a:lnTo>
                  <a:pt x="63" y="161"/>
                </a:lnTo>
                <a:lnTo>
                  <a:pt x="65" y="161"/>
                </a:lnTo>
                <a:lnTo>
                  <a:pt x="69" y="159"/>
                </a:lnTo>
                <a:lnTo>
                  <a:pt x="71" y="159"/>
                </a:lnTo>
                <a:lnTo>
                  <a:pt x="71" y="159"/>
                </a:lnTo>
                <a:lnTo>
                  <a:pt x="73" y="159"/>
                </a:lnTo>
                <a:lnTo>
                  <a:pt x="73" y="159"/>
                </a:lnTo>
                <a:lnTo>
                  <a:pt x="69" y="161"/>
                </a:lnTo>
                <a:lnTo>
                  <a:pt x="65" y="163"/>
                </a:lnTo>
                <a:lnTo>
                  <a:pt x="61" y="167"/>
                </a:lnTo>
                <a:lnTo>
                  <a:pt x="57" y="169"/>
                </a:lnTo>
                <a:lnTo>
                  <a:pt x="56" y="169"/>
                </a:lnTo>
                <a:lnTo>
                  <a:pt x="56" y="169"/>
                </a:lnTo>
                <a:lnTo>
                  <a:pt x="56" y="171"/>
                </a:lnTo>
                <a:lnTo>
                  <a:pt x="57" y="171"/>
                </a:lnTo>
                <a:lnTo>
                  <a:pt x="57" y="173"/>
                </a:lnTo>
                <a:lnTo>
                  <a:pt x="56" y="173"/>
                </a:lnTo>
                <a:lnTo>
                  <a:pt x="50" y="184"/>
                </a:lnTo>
                <a:lnTo>
                  <a:pt x="42" y="196"/>
                </a:lnTo>
                <a:lnTo>
                  <a:pt x="38" y="205"/>
                </a:lnTo>
                <a:lnTo>
                  <a:pt x="31" y="228"/>
                </a:lnTo>
                <a:lnTo>
                  <a:pt x="25" y="253"/>
                </a:lnTo>
                <a:lnTo>
                  <a:pt x="23" y="269"/>
                </a:lnTo>
                <a:lnTo>
                  <a:pt x="23" y="278"/>
                </a:lnTo>
                <a:lnTo>
                  <a:pt x="23" y="290"/>
                </a:lnTo>
                <a:lnTo>
                  <a:pt x="25" y="303"/>
                </a:lnTo>
                <a:lnTo>
                  <a:pt x="27" y="320"/>
                </a:lnTo>
                <a:lnTo>
                  <a:pt x="36" y="345"/>
                </a:lnTo>
                <a:lnTo>
                  <a:pt x="44" y="359"/>
                </a:lnTo>
                <a:lnTo>
                  <a:pt x="46" y="363"/>
                </a:lnTo>
                <a:lnTo>
                  <a:pt x="48" y="363"/>
                </a:lnTo>
                <a:lnTo>
                  <a:pt x="57" y="365"/>
                </a:lnTo>
                <a:lnTo>
                  <a:pt x="71" y="365"/>
                </a:lnTo>
                <a:lnTo>
                  <a:pt x="73" y="365"/>
                </a:lnTo>
                <a:lnTo>
                  <a:pt x="73" y="363"/>
                </a:lnTo>
                <a:lnTo>
                  <a:pt x="71" y="363"/>
                </a:lnTo>
                <a:lnTo>
                  <a:pt x="71" y="361"/>
                </a:lnTo>
                <a:lnTo>
                  <a:pt x="61" y="343"/>
                </a:lnTo>
                <a:lnTo>
                  <a:pt x="50" y="320"/>
                </a:lnTo>
                <a:lnTo>
                  <a:pt x="48" y="311"/>
                </a:lnTo>
                <a:lnTo>
                  <a:pt x="44" y="301"/>
                </a:lnTo>
                <a:lnTo>
                  <a:pt x="40" y="286"/>
                </a:lnTo>
                <a:lnTo>
                  <a:pt x="38" y="269"/>
                </a:lnTo>
                <a:lnTo>
                  <a:pt x="38" y="251"/>
                </a:lnTo>
                <a:lnTo>
                  <a:pt x="40" y="238"/>
                </a:lnTo>
                <a:lnTo>
                  <a:pt x="42" y="224"/>
                </a:lnTo>
                <a:lnTo>
                  <a:pt x="44" y="211"/>
                </a:lnTo>
                <a:lnTo>
                  <a:pt x="52" y="190"/>
                </a:lnTo>
                <a:lnTo>
                  <a:pt x="57" y="178"/>
                </a:lnTo>
                <a:lnTo>
                  <a:pt x="59" y="174"/>
                </a:lnTo>
                <a:lnTo>
                  <a:pt x="59" y="173"/>
                </a:lnTo>
                <a:lnTo>
                  <a:pt x="61" y="173"/>
                </a:lnTo>
                <a:lnTo>
                  <a:pt x="65" y="174"/>
                </a:lnTo>
                <a:lnTo>
                  <a:pt x="71" y="173"/>
                </a:lnTo>
                <a:lnTo>
                  <a:pt x="77" y="169"/>
                </a:lnTo>
                <a:lnTo>
                  <a:pt x="81" y="167"/>
                </a:lnTo>
                <a:lnTo>
                  <a:pt x="82" y="167"/>
                </a:lnTo>
                <a:lnTo>
                  <a:pt x="84" y="167"/>
                </a:lnTo>
                <a:lnTo>
                  <a:pt x="82" y="169"/>
                </a:lnTo>
                <a:lnTo>
                  <a:pt x="82" y="169"/>
                </a:lnTo>
                <a:lnTo>
                  <a:pt x="79" y="171"/>
                </a:lnTo>
                <a:lnTo>
                  <a:pt x="75" y="174"/>
                </a:lnTo>
                <a:lnTo>
                  <a:pt x="71" y="176"/>
                </a:lnTo>
                <a:lnTo>
                  <a:pt x="69" y="176"/>
                </a:lnTo>
                <a:lnTo>
                  <a:pt x="69" y="178"/>
                </a:lnTo>
                <a:lnTo>
                  <a:pt x="73" y="180"/>
                </a:lnTo>
                <a:lnTo>
                  <a:pt x="81" y="180"/>
                </a:lnTo>
                <a:lnTo>
                  <a:pt x="88" y="176"/>
                </a:lnTo>
                <a:lnTo>
                  <a:pt x="94" y="174"/>
                </a:lnTo>
                <a:lnTo>
                  <a:pt x="94" y="174"/>
                </a:lnTo>
                <a:lnTo>
                  <a:pt x="96" y="173"/>
                </a:lnTo>
                <a:lnTo>
                  <a:pt x="96" y="174"/>
                </a:lnTo>
                <a:lnTo>
                  <a:pt x="96" y="174"/>
                </a:lnTo>
                <a:lnTo>
                  <a:pt x="94" y="176"/>
                </a:lnTo>
                <a:lnTo>
                  <a:pt x="92" y="178"/>
                </a:lnTo>
                <a:lnTo>
                  <a:pt x="88" y="180"/>
                </a:lnTo>
                <a:lnTo>
                  <a:pt x="84" y="182"/>
                </a:lnTo>
                <a:lnTo>
                  <a:pt x="82" y="184"/>
                </a:lnTo>
                <a:lnTo>
                  <a:pt x="82" y="184"/>
                </a:lnTo>
                <a:lnTo>
                  <a:pt x="84" y="184"/>
                </a:lnTo>
                <a:lnTo>
                  <a:pt x="84" y="186"/>
                </a:lnTo>
                <a:lnTo>
                  <a:pt x="79" y="192"/>
                </a:lnTo>
                <a:lnTo>
                  <a:pt x="73" y="201"/>
                </a:lnTo>
                <a:lnTo>
                  <a:pt x="67" y="211"/>
                </a:lnTo>
                <a:lnTo>
                  <a:pt x="61" y="221"/>
                </a:lnTo>
                <a:lnTo>
                  <a:pt x="52" y="242"/>
                </a:lnTo>
                <a:lnTo>
                  <a:pt x="46" y="261"/>
                </a:lnTo>
                <a:lnTo>
                  <a:pt x="44" y="276"/>
                </a:lnTo>
                <a:lnTo>
                  <a:pt x="44" y="294"/>
                </a:lnTo>
                <a:lnTo>
                  <a:pt x="44" y="295"/>
                </a:lnTo>
                <a:lnTo>
                  <a:pt x="44" y="297"/>
                </a:lnTo>
                <a:lnTo>
                  <a:pt x="44" y="299"/>
                </a:lnTo>
                <a:lnTo>
                  <a:pt x="44" y="299"/>
                </a:lnTo>
                <a:lnTo>
                  <a:pt x="46" y="301"/>
                </a:lnTo>
                <a:lnTo>
                  <a:pt x="46" y="303"/>
                </a:lnTo>
                <a:lnTo>
                  <a:pt x="46" y="305"/>
                </a:lnTo>
                <a:lnTo>
                  <a:pt x="46" y="305"/>
                </a:lnTo>
                <a:lnTo>
                  <a:pt x="48" y="307"/>
                </a:lnTo>
                <a:lnTo>
                  <a:pt x="48" y="309"/>
                </a:lnTo>
                <a:lnTo>
                  <a:pt x="48" y="311"/>
                </a:lnTo>
                <a:lnTo>
                  <a:pt x="48" y="311"/>
                </a:lnTo>
                <a:lnTo>
                  <a:pt x="48" y="313"/>
                </a:lnTo>
                <a:lnTo>
                  <a:pt x="50" y="313"/>
                </a:lnTo>
                <a:lnTo>
                  <a:pt x="50" y="315"/>
                </a:lnTo>
                <a:lnTo>
                  <a:pt x="50" y="317"/>
                </a:lnTo>
                <a:lnTo>
                  <a:pt x="50" y="317"/>
                </a:lnTo>
                <a:lnTo>
                  <a:pt x="50" y="318"/>
                </a:lnTo>
                <a:lnTo>
                  <a:pt x="52" y="318"/>
                </a:lnTo>
                <a:lnTo>
                  <a:pt x="52" y="320"/>
                </a:lnTo>
                <a:lnTo>
                  <a:pt x="52" y="320"/>
                </a:lnTo>
                <a:lnTo>
                  <a:pt x="52" y="322"/>
                </a:lnTo>
                <a:lnTo>
                  <a:pt x="52" y="324"/>
                </a:lnTo>
                <a:lnTo>
                  <a:pt x="54" y="324"/>
                </a:lnTo>
                <a:lnTo>
                  <a:pt x="54" y="326"/>
                </a:lnTo>
                <a:lnTo>
                  <a:pt x="54" y="328"/>
                </a:lnTo>
                <a:lnTo>
                  <a:pt x="56" y="330"/>
                </a:lnTo>
                <a:lnTo>
                  <a:pt x="56" y="330"/>
                </a:lnTo>
                <a:lnTo>
                  <a:pt x="56" y="332"/>
                </a:lnTo>
                <a:lnTo>
                  <a:pt x="57" y="334"/>
                </a:lnTo>
                <a:lnTo>
                  <a:pt x="57" y="336"/>
                </a:lnTo>
                <a:lnTo>
                  <a:pt x="59" y="338"/>
                </a:lnTo>
                <a:lnTo>
                  <a:pt x="59" y="338"/>
                </a:lnTo>
                <a:lnTo>
                  <a:pt x="61" y="340"/>
                </a:lnTo>
                <a:lnTo>
                  <a:pt x="61" y="342"/>
                </a:lnTo>
                <a:lnTo>
                  <a:pt x="61" y="343"/>
                </a:lnTo>
                <a:lnTo>
                  <a:pt x="63" y="345"/>
                </a:lnTo>
                <a:lnTo>
                  <a:pt x="63" y="345"/>
                </a:lnTo>
                <a:lnTo>
                  <a:pt x="65" y="347"/>
                </a:lnTo>
                <a:lnTo>
                  <a:pt x="65" y="349"/>
                </a:lnTo>
                <a:lnTo>
                  <a:pt x="65" y="351"/>
                </a:lnTo>
                <a:lnTo>
                  <a:pt x="67" y="351"/>
                </a:lnTo>
                <a:lnTo>
                  <a:pt x="67" y="353"/>
                </a:lnTo>
                <a:lnTo>
                  <a:pt x="69" y="355"/>
                </a:lnTo>
                <a:lnTo>
                  <a:pt x="69" y="355"/>
                </a:lnTo>
                <a:lnTo>
                  <a:pt x="69" y="357"/>
                </a:lnTo>
                <a:lnTo>
                  <a:pt x="69" y="357"/>
                </a:lnTo>
                <a:lnTo>
                  <a:pt x="71" y="357"/>
                </a:lnTo>
                <a:lnTo>
                  <a:pt x="71" y="359"/>
                </a:lnTo>
                <a:lnTo>
                  <a:pt x="71" y="359"/>
                </a:lnTo>
                <a:lnTo>
                  <a:pt x="71" y="359"/>
                </a:lnTo>
                <a:lnTo>
                  <a:pt x="71" y="361"/>
                </a:lnTo>
                <a:lnTo>
                  <a:pt x="73" y="361"/>
                </a:lnTo>
                <a:lnTo>
                  <a:pt x="73" y="363"/>
                </a:lnTo>
                <a:lnTo>
                  <a:pt x="73" y="363"/>
                </a:lnTo>
                <a:lnTo>
                  <a:pt x="75" y="365"/>
                </a:lnTo>
                <a:lnTo>
                  <a:pt x="75" y="365"/>
                </a:lnTo>
                <a:close/>
              </a:path>
            </a:pathLst>
          </a:custGeom>
          <a:solidFill>
            <a:schemeClr val="accent6">
              <a:lumMod val="75000"/>
            </a:schemeClr>
          </a:solidFill>
          <a:ln w="9525">
            <a:noFill/>
            <a:round/>
            <a:headEnd/>
            <a:tailEnd/>
          </a:ln>
        </p:spPr>
        <p:txBody>
          <a:bodyPr vert="horz" wrap="square" lIns="86646" tIns="43323" rIns="86646" bIns="43323" numCol="1" anchor="t" anchorCtr="0" compatLnSpc="1">
            <a:prstTxWarp prst="textNoShape">
              <a:avLst/>
            </a:prstTxWarp>
          </a:bodyPr>
          <a:lstStyle/>
          <a:p>
            <a:endParaRPr lang="en-ZA" sz="1706"/>
          </a:p>
        </p:txBody>
      </p:sp>
      <p:sp>
        <p:nvSpPr>
          <p:cNvPr id="50" name="Freeform 85"/>
          <p:cNvSpPr>
            <a:spLocks noEditPoints="1"/>
          </p:cNvSpPr>
          <p:nvPr/>
        </p:nvSpPr>
        <p:spPr bwMode="auto">
          <a:xfrm>
            <a:off x="7143572" y="4114078"/>
            <a:ext cx="449779" cy="562600"/>
          </a:xfrm>
          <a:custGeom>
            <a:avLst/>
            <a:gdLst/>
            <a:ahLst/>
            <a:cxnLst>
              <a:cxn ang="0">
                <a:pos x="174" y="0"/>
              </a:cxn>
              <a:cxn ang="0">
                <a:pos x="111" y="44"/>
              </a:cxn>
              <a:cxn ang="0">
                <a:pos x="163" y="29"/>
              </a:cxn>
              <a:cxn ang="0">
                <a:pos x="172" y="29"/>
              </a:cxn>
              <a:cxn ang="0">
                <a:pos x="144" y="13"/>
              </a:cxn>
              <a:cxn ang="0">
                <a:pos x="134" y="29"/>
              </a:cxn>
              <a:cxn ang="0">
                <a:pos x="126" y="10"/>
              </a:cxn>
              <a:cxn ang="0">
                <a:pos x="249" y="317"/>
              </a:cxn>
              <a:cxn ang="0">
                <a:pos x="203" y="372"/>
              </a:cxn>
              <a:cxn ang="0">
                <a:pos x="65" y="353"/>
              </a:cxn>
              <a:cxn ang="0">
                <a:pos x="34" y="267"/>
              </a:cxn>
              <a:cxn ang="0">
                <a:pos x="2" y="246"/>
              </a:cxn>
              <a:cxn ang="0">
                <a:pos x="5" y="169"/>
              </a:cxn>
              <a:cxn ang="0">
                <a:pos x="46" y="154"/>
              </a:cxn>
              <a:cxn ang="0">
                <a:pos x="278" y="157"/>
              </a:cxn>
              <a:cxn ang="0">
                <a:pos x="299" y="190"/>
              </a:cxn>
              <a:cxn ang="0">
                <a:pos x="284" y="261"/>
              </a:cxn>
              <a:cxn ang="0">
                <a:pos x="251" y="171"/>
              </a:cxn>
              <a:cxn ang="0">
                <a:pos x="282" y="232"/>
              </a:cxn>
              <a:cxn ang="0">
                <a:pos x="251" y="171"/>
              </a:cxn>
              <a:cxn ang="0">
                <a:pos x="17" y="182"/>
              </a:cxn>
              <a:cxn ang="0">
                <a:pos x="34" y="250"/>
              </a:cxn>
              <a:cxn ang="0">
                <a:pos x="57" y="75"/>
              </a:cxn>
              <a:cxn ang="0">
                <a:pos x="190" y="44"/>
              </a:cxn>
              <a:cxn ang="0">
                <a:pos x="247" y="86"/>
              </a:cxn>
              <a:cxn ang="0">
                <a:pos x="205" y="63"/>
              </a:cxn>
              <a:cxn ang="0">
                <a:pos x="234" y="94"/>
              </a:cxn>
              <a:cxn ang="0">
                <a:pos x="226" y="69"/>
              </a:cxn>
              <a:cxn ang="0">
                <a:pos x="115" y="56"/>
              </a:cxn>
              <a:cxn ang="0">
                <a:pos x="236" y="131"/>
              </a:cxn>
              <a:cxn ang="0">
                <a:pos x="217" y="348"/>
              </a:cxn>
              <a:cxn ang="0">
                <a:pos x="105" y="355"/>
              </a:cxn>
              <a:cxn ang="0">
                <a:pos x="211" y="357"/>
              </a:cxn>
              <a:cxn ang="0">
                <a:pos x="242" y="303"/>
              </a:cxn>
              <a:cxn ang="0">
                <a:pos x="182" y="156"/>
              </a:cxn>
              <a:cxn ang="0">
                <a:pos x="205" y="190"/>
              </a:cxn>
              <a:cxn ang="0">
                <a:pos x="188" y="317"/>
              </a:cxn>
              <a:cxn ang="0">
                <a:pos x="115" y="321"/>
              </a:cxn>
              <a:cxn ang="0">
                <a:pos x="92" y="286"/>
              </a:cxn>
              <a:cxn ang="0">
                <a:pos x="107" y="159"/>
              </a:cxn>
              <a:cxn ang="0">
                <a:pos x="163" y="238"/>
              </a:cxn>
              <a:cxn ang="0">
                <a:pos x="186" y="242"/>
              </a:cxn>
              <a:cxn ang="0">
                <a:pos x="163" y="215"/>
              </a:cxn>
              <a:cxn ang="0">
                <a:pos x="184" y="223"/>
              </a:cxn>
              <a:cxn ang="0">
                <a:pos x="167" y="196"/>
              </a:cxn>
              <a:cxn ang="0">
                <a:pos x="167" y="204"/>
              </a:cxn>
              <a:cxn ang="0">
                <a:pos x="184" y="177"/>
              </a:cxn>
              <a:cxn ang="0">
                <a:pos x="167" y="300"/>
              </a:cxn>
              <a:cxn ang="0">
                <a:pos x="186" y="292"/>
              </a:cxn>
              <a:cxn ang="0">
                <a:pos x="163" y="280"/>
              </a:cxn>
              <a:cxn ang="0">
                <a:pos x="188" y="277"/>
              </a:cxn>
              <a:cxn ang="0">
                <a:pos x="163" y="257"/>
              </a:cxn>
              <a:cxn ang="0">
                <a:pos x="186" y="261"/>
              </a:cxn>
            </a:cxnLst>
            <a:rect l="0" t="0" r="r" b="b"/>
            <a:pathLst>
              <a:path w="299" h="374">
                <a:moveTo>
                  <a:pt x="186" y="44"/>
                </a:moveTo>
                <a:lnTo>
                  <a:pt x="186" y="12"/>
                </a:lnTo>
                <a:lnTo>
                  <a:pt x="186" y="8"/>
                </a:lnTo>
                <a:lnTo>
                  <a:pt x="182" y="4"/>
                </a:lnTo>
                <a:lnTo>
                  <a:pt x="178" y="0"/>
                </a:lnTo>
                <a:lnTo>
                  <a:pt x="174" y="0"/>
                </a:lnTo>
                <a:lnTo>
                  <a:pt x="122" y="0"/>
                </a:lnTo>
                <a:lnTo>
                  <a:pt x="119" y="0"/>
                </a:lnTo>
                <a:lnTo>
                  <a:pt x="115" y="4"/>
                </a:lnTo>
                <a:lnTo>
                  <a:pt x="113" y="8"/>
                </a:lnTo>
                <a:lnTo>
                  <a:pt x="111" y="12"/>
                </a:lnTo>
                <a:lnTo>
                  <a:pt x="111" y="44"/>
                </a:lnTo>
                <a:lnTo>
                  <a:pt x="186" y="44"/>
                </a:lnTo>
                <a:close/>
                <a:moveTo>
                  <a:pt x="172" y="29"/>
                </a:moveTo>
                <a:lnTo>
                  <a:pt x="170" y="33"/>
                </a:lnTo>
                <a:lnTo>
                  <a:pt x="169" y="33"/>
                </a:lnTo>
                <a:lnTo>
                  <a:pt x="165" y="33"/>
                </a:lnTo>
                <a:lnTo>
                  <a:pt x="163" y="29"/>
                </a:lnTo>
                <a:lnTo>
                  <a:pt x="163" y="13"/>
                </a:lnTo>
                <a:lnTo>
                  <a:pt x="165" y="10"/>
                </a:lnTo>
                <a:lnTo>
                  <a:pt x="169" y="8"/>
                </a:lnTo>
                <a:lnTo>
                  <a:pt x="170" y="10"/>
                </a:lnTo>
                <a:lnTo>
                  <a:pt x="172" y="13"/>
                </a:lnTo>
                <a:lnTo>
                  <a:pt x="172" y="29"/>
                </a:lnTo>
                <a:close/>
                <a:moveTo>
                  <a:pt x="153" y="29"/>
                </a:moveTo>
                <a:lnTo>
                  <a:pt x="151" y="33"/>
                </a:lnTo>
                <a:lnTo>
                  <a:pt x="149" y="33"/>
                </a:lnTo>
                <a:lnTo>
                  <a:pt x="146" y="33"/>
                </a:lnTo>
                <a:lnTo>
                  <a:pt x="144" y="29"/>
                </a:lnTo>
                <a:lnTo>
                  <a:pt x="144" y="13"/>
                </a:lnTo>
                <a:lnTo>
                  <a:pt x="146" y="10"/>
                </a:lnTo>
                <a:lnTo>
                  <a:pt x="149" y="8"/>
                </a:lnTo>
                <a:lnTo>
                  <a:pt x="151" y="10"/>
                </a:lnTo>
                <a:lnTo>
                  <a:pt x="153" y="13"/>
                </a:lnTo>
                <a:lnTo>
                  <a:pt x="153" y="29"/>
                </a:lnTo>
                <a:close/>
                <a:moveTo>
                  <a:pt x="134" y="29"/>
                </a:moveTo>
                <a:lnTo>
                  <a:pt x="132" y="33"/>
                </a:lnTo>
                <a:lnTo>
                  <a:pt x="130" y="33"/>
                </a:lnTo>
                <a:lnTo>
                  <a:pt x="126" y="33"/>
                </a:lnTo>
                <a:lnTo>
                  <a:pt x="124" y="29"/>
                </a:lnTo>
                <a:lnTo>
                  <a:pt x="124" y="13"/>
                </a:lnTo>
                <a:lnTo>
                  <a:pt x="126" y="10"/>
                </a:lnTo>
                <a:lnTo>
                  <a:pt x="130" y="8"/>
                </a:lnTo>
                <a:lnTo>
                  <a:pt x="132" y="10"/>
                </a:lnTo>
                <a:lnTo>
                  <a:pt x="134" y="13"/>
                </a:lnTo>
                <a:lnTo>
                  <a:pt x="134" y="29"/>
                </a:lnTo>
                <a:close/>
                <a:moveTo>
                  <a:pt x="251" y="303"/>
                </a:moveTo>
                <a:lnTo>
                  <a:pt x="249" y="317"/>
                </a:lnTo>
                <a:lnTo>
                  <a:pt x="247" y="330"/>
                </a:lnTo>
                <a:lnTo>
                  <a:pt x="242" y="342"/>
                </a:lnTo>
                <a:lnTo>
                  <a:pt x="234" y="353"/>
                </a:lnTo>
                <a:lnTo>
                  <a:pt x="224" y="361"/>
                </a:lnTo>
                <a:lnTo>
                  <a:pt x="215" y="369"/>
                </a:lnTo>
                <a:lnTo>
                  <a:pt x="203" y="372"/>
                </a:lnTo>
                <a:lnTo>
                  <a:pt x="190" y="374"/>
                </a:lnTo>
                <a:lnTo>
                  <a:pt x="107" y="374"/>
                </a:lnTo>
                <a:lnTo>
                  <a:pt x="96" y="372"/>
                </a:lnTo>
                <a:lnTo>
                  <a:pt x="84" y="369"/>
                </a:lnTo>
                <a:lnTo>
                  <a:pt x="74" y="361"/>
                </a:lnTo>
                <a:lnTo>
                  <a:pt x="65" y="353"/>
                </a:lnTo>
                <a:lnTo>
                  <a:pt x="57" y="342"/>
                </a:lnTo>
                <a:lnTo>
                  <a:pt x="51" y="330"/>
                </a:lnTo>
                <a:lnTo>
                  <a:pt x="48" y="317"/>
                </a:lnTo>
                <a:lnTo>
                  <a:pt x="46" y="303"/>
                </a:lnTo>
                <a:lnTo>
                  <a:pt x="46" y="267"/>
                </a:lnTo>
                <a:lnTo>
                  <a:pt x="34" y="267"/>
                </a:lnTo>
                <a:lnTo>
                  <a:pt x="26" y="267"/>
                </a:lnTo>
                <a:lnTo>
                  <a:pt x="21" y="265"/>
                </a:lnTo>
                <a:lnTo>
                  <a:pt x="15" y="261"/>
                </a:lnTo>
                <a:lnTo>
                  <a:pt x="9" y="257"/>
                </a:lnTo>
                <a:lnTo>
                  <a:pt x="5" y="252"/>
                </a:lnTo>
                <a:lnTo>
                  <a:pt x="2" y="246"/>
                </a:lnTo>
                <a:lnTo>
                  <a:pt x="0" y="240"/>
                </a:lnTo>
                <a:lnTo>
                  <a:pt x="0" y="232"/>
                </a:lnTo>
                <a:lnTo>
                  <a:pt x="0" y="190"/>
                </a:lnTo>
                <a:lnTo>
                  <a:pt x="0" y="182"/>
                </a:lnTo>
                <a:lnTo>
                  <a:pt x="2" y="175"/>
                </a:lnTo>
                <a:lnTo>
                  <a:pt x="5" y="169"/>
                </a:lnTo>
                <a:lnTo>
                  <a:pt x="9" y="165"/>
                </a:lnTo>
                <a:lnTo>
                  <a:pt x="15" y="159"/>
                </a:lnTo>
                <a:lnTo>
                  <a:pt x="21" y="157"/>
                </a:lnTo>
                <a:lnTo>
                  <a:pt x="26" y="156"/>
                </a:lnTo>
                <a:lnTo>
                  <a:pt x="34" y="154"/>
                </a:lnTo>
                <a:lnTo>
                  <a:pt x="46" y="154"/>
                </a:lnTo>
                <a:lnTo>
                  <a:pt x="46" y="121"/>
                </a:lnTo>
                <a:lnTo>
                  <a:pt x="251" y="121"/>
                </a:lnTo>
                <a:lnTo>
                  <a:pt x="251" y="154"/>
                </a:lnTo>
                <a:lnTo>
                  <a:pt x="265" y="154"/>
                </a:lnTo>
                <a:lnTo>
                  <a:pt x="270" y="156"/>
                </a:lnTo>
                <a:lnTo>
                  <a:pt x="278" y="157"/>
                </a:lnTo>
                <a:lnTo>
                  <a:pt x="284" y="159"/>
                </a:lnTo>
                <a:lnTo>
                  <a:pt x="290" y="165"/>
                </a:lnTo>
                <a:lnTo>
                  <a:pt x="293" y="169"/>
                </a:lnTo>
                <a:lnTo>
                  <a:pt x="297" y="175"/>
                </a:lnTo>
                <a:lnTo>
                  <a:pt x="299" y="182"/>
                </a:lnTo>
                <a:lnTo>
                  <a:pt x="299" y="190"/>
                </a:lnTo>
                <a:lnTo>
                  <a:pt x="299" y="232"/>
                </a:lnTo>
                <a:lnTo>
                  <a:pt x="299" y="240"/>
                </a:lnTo>
                <a:lnTo>
                  <a:pt x="297" y="246"/>
                </a:lnTo>
                <a:lnTo>
                  <a:pt x="293" y="252"/>
                </a:lnTo>
                <a:lnTo>
                  <a:pt x="290" y="257"/>
                </a:lnTo>
                <a:lnTo>
                  <a:pt x="284" y="261"/>
                </a:lnTo>
                <a:lnTo>
                  <a:pt x="278" y="265"/>
                </a:lnTo>
                <a:lnTo>
                  <a:pt x="270" y="267"/>
                </a:lnTo>
                <a:lnTo>
                  <a:pt x="265" y="267"/>
                </a:lnTo>
                <a:lnTo>
                  <a:pt x="251" y="267"/>
                </a:lnTo>
                <a:lnTo>
                  <a:pt x="251" y="303"/>
                </a:lnTo>
                <a:close/>
                <a:moveTo>
                  <a:pt x="251" y="171"/>
                </a:moveTo>
                <a:lnTo>
                  <a:pt x="251" y="250"/>
                </a:lnTo>
                <a:lnTo>
                  <a:pt x="265" y="250"/>
                </a:lnTo>
                <a:lnTo>
                  <a:pt x="270" y="248"/>
                </a:lnTo>
                <a:lnTo>
                  <a:pt x="276" y="244"/>
                </a:lnTo>
                <a:lnTo>
                  <a:pt x="280" y="240"/>
                </a:lnTo>
                <a:lnTo>
                  <a:pt x="282" y="232"/>
                </a:lnTo>
                <a:lnTo>
                  <a:pt x="282" y="190"/>
                </a:lnTo>
                <a:lnTo>
                  <a:pt x="280" y="182"/>
                </a:lnTo>
                <a:lnTo>
                  <a:pt x="276" y="177"/>
                </a:lnTo>
                <a:lnTo>
                  <a:pt x="270" y="173"/>
                </a:lnTo>
                <a:lnTo>
                  <a:pt x="265" y="171"/>
                </a:lnTo>
                <a:lnTo>
                  <a:pt x="251" y="171"/>
                </a:lnTo>
                <a:close/>
                <a:moveTo>
                  <a:pt x="46" y="250"/>
                </a:moveTo>
                <a:lnTo>
                  <a:pt x="46" y="171"/>
                </a:lnTo>
                <a:lnTo>
                  <a:pt x="34" y="171"/>
                </a:lnTo>
                <a:lnTo>
                  <a:pt x="26" y="173"/>
                </a:lnTo>
                <a:lnTo>
                  <a:pt x="21" y="177"/>
                </a:lnTo>
                <a:lnTo>
                  <a:pt x="17" y="182"/>
                </a:lnTo>
                <a:lnTo>
                  <a:pt x="17" y="190"/>
                </a:lnTo>
                <a:lnTo>
                  <a:pt x="17" y="232"/>
                </a:lnTo>
                <a:lnTo>
                  <a:pt x="17" y="240"/>
                </a:lnTo>
                <a:lnTo>
                  <a:pt x="21" y="244"/>
                </a:lnTo>
                <a:lnTo>
                  <a:pt x="26" y="248"/>
                </a:lnTo>
                <a:lnTo>
                  <a:pt x="34" y="250"/>
                </a:lnTo>
                <a:lnTo>
                  <a:pt x="46" y="250"/>
                </a:lnTo>
                <a:close/>
                <a:moveTo>
                  <a:pt x="46" y="115"/>
                </a:moveTo>
                <a:lnTo>
                  <a:pt x="46" y="113"/>
                </a:lnTo>
                <a:lnTo>
                  <a:pt x="48" y="100"/>
                </a:lnTo>
                <a:lnTo>
                  <a:pt x="51" y="86"/>
                </a:lnTo>
                <a:lnTo>
                  <a:pt x="57" y="75"/>
                </a:lnTo>
                <a:lnTo>
                  <a:pt x="65" y="63"/>
                </a:lnTo>
                <a:lnTo>
                  <a:pt x="74" y="56"/>
                </a:lnTo>
                <a:lnTo>
                  <a:pt x="84" y="48"/>
                </a:lnTo>
                <a:lnTo>
                  <a:pt x="96" y="44"/>
                </a:lnTo>
                <a:lnTo>
                  <a:pt x="107" y="44"/>
                </a:lnTo>
                <a:lnTo>
                  <a:pt x="190" y="44"/>
                </a:lnTo>
                <a:lnTo>
                  <a:pt x="203" y="44"/>
                </a:lnTo>
                <a:lnTo>
                  <a:pt x="215" y="48"/>
                </a:lnTo>
                <a:lnTo>
                  <a:pt x="224" y="56"/>
                </a:lnTo>
                <a:lnTo>
                  <a:pt x="234" y="63"/>
                </a:lnTo>
                <a:lnTo>
                  <a:pt x="242" y="75"/>
                </a:lnTo>
                <a:lnTo>
                  <a:pt x="247" y="86"/>
                </a:lnTo>
                <a:lnTo>
                  <a:pt x="249" y="100"/>
                </a:lnTo>
                <a:lnTo>
                  <a:pt x="251" y="113"/>
                </a:lnTo>
                <a:lnTo>
                  <a:pt x="251" y="115"/>
                </a:lnTo>
                <a:lnTo>
                  <a:pt x="46" y="115"/>
                </a:lnTo>
                <a:close/>
                <a:moveTo>
                  <a:pt x="197" y="61"/>
                </a:moveTo>
                <a:lnTo>
                  <a:pt x="205" y="63"/>
                </a:lnTo>
                <a:lnTo>
                  <a:pt x="211" y="65"/>
                </a:lnTo>
                <a:lnTo>
                  <a:pt x="217" y="69"/>
                </a:lnTo>
                <a:lnTo>
                  <a:pt x="222" y="73"/>
                </a:lnTo>
                <a:lnTo>
                  <a:pt x="228" y="79"/>
                </a:lnTo>
                <a:lnTo>
                  <a:pt x="230" y="86"/>
                </a:lnTo>
                <a:lnTo>
                  <a:pt x="234" y="94"/>
                </a:lnTo>
                <a:lnTo>
                  <a:pt x="236" y="102"/>
                </a:lnTo>
                <a:lnTo>
                  <a:pt x="242" y="102"/>
                </a:lnTo>
                <a:lnTo>
                  <a:pt x="240" y="92"/>
                </a:lnTo>
                <a:lnTo>
                  <a:pt x="236" y="85"/>
                </a:lnTo>
                <a:lnTo>
                  <a:pt x="232" y="77"/>
                </a:lnTo>
                <a:lnTo>
                  <a:pt x="226" y="69"/>
                </a:lnTo>
                <a:lnTo>
                  <a:pt x="220" y="63"/>
                </a:lnTo>
                <a:lnTo>
                  <a:pt x="215" y="60"/>
                </a:lnTo>
                <a:lnTo>
                  <a:pt x="207" y="58"/>
                </a:lnTo>
                <a:lnTo>
                  <a:pt x="197" y="56"/>
                </a:lnTo>
                <a:lnTo>
                  <a:pt x="117" y="56"/>
                </a:lnTo>
                <a:lnTo>
                  <a:pt x="115" y="56"/>
                </a:lnTo>
                <a:lnTo>
                  <a:pt x="113" y="56"/>
                </a:lnTo>
                <a:lnTo>
                  <a:pt x="113" y="63"/>
                </a:lnTo>
                <a:lnTo>
                  <a:pt x="115" y="61"/>
                </a:lnTo>
                <a:lnTo>
                  <a:pt x="117" y="61"/>
                </a:lnTo>
                <a:lnTo>
                  <a:pt x="197" y="61"/>
                </a:lnTo>
                <a:close/>
                <a:moveTo>
                  <a:pt x="236" y="131"/>
                </a:moveTo>
                <a:lnTo>
                  <a:pt x="236" y="303"/>
                </a:lnTo>
                <a:lnTo>
                  <a:pt x="234" y="313"/>
                </a:lnTo>
                <a:lnTo>
                  <a:pt x="232" y="325"/>
                </a:lnTo>
                <a:lnTo>
                  <a:pt x="228" y="332"/>
                </a:lnTo>
                <a:lnTo>
                  <a:pt x="222" y="340"/>
                </a:lnTo>
                <a:lnTo>
                  <a:pt x="217" y="348"/>
                </a:lnTo>
                <a:lnTo>
                  <a:pt x="209" y="351"/>
                </a:lnTo>
                <a:lnTo>
                  <a:pt x="201" y="355"/>
                </a:lnTo>
                <a:lnTo>
                  <a:pt x="192" y="355"/>
                </a:lnTo>
                <a:lnTo>
                  <a:pt x="109" y="355"/>
                </a:lnTo>
                <a:lnTo>
                  <a:pt x="107" y="355"/>
                </a:lnTo>
                <a:lnTo>
                  <a:pt x="105" y="355"/>
                </a:lnTo>
                <a:lnTo>
                  <a:pt x="105" y="361"/>
                </a:lnTo>
                <a:lnTo>
                  <a:pt x="107" y="361"/>
                </a:lnTo>
                <a:lnTo>
                  <a:pt x="109" y="363"/>
                </a:lnTo>
                <a:lnTo>
                  <a:pt x="192" y="363"/>
                </a:lnTo>
                <a:lnTo>
                  <a:pt x="201" y="361"/>
                </a:lnTo>
                <a:lnTo>
                  <a:pt x="211" y="357"/>
                </a:lnTo>
                <a:lnTo>
                  <a:pt x="218" y="351"/>
                </a:lnTo>
                <a:lnTo>
                  <a:pt x="226" y="344"/>
                </a:lnTo>
                <a:lnTo>
                  <a:pt x="232" y="336"/>
                </a:lnTo>
                <a:lnTo>
                  <a:pt x="238" y="326"/>
                </a:lnTo>
                <a:lnTo>
                  <a:pt x="240" y="315"/>
                </a:lnTo>
                <a:lnTo>
                  <a:pt x="242" y="303"/>
                </a:lnTo>
                <a:lnTo>
                  <a:pt x="242" y="131"/>
                </a:lnTo>
                <a:lnTo>
                  <a:pt x="236" y="131"/>
                </a:lnTo>
                <a:close/>
                <a:moveTo>
                  <a:pt x="128" y="154"/>
                </a:moveTo>
                <a:lnTo>
                  <a:pt x="169" y="154"/>
                </a:lnTo>
                <a:lnTo>
                  <a:pt x="174" y="154"/>
                </a:lnTo>
                <a:lnTo>
                  <a:pt x="182" y="156"/>
                </a:lnTo>
                <a:lnTo>
                  <a:pt x="188" y="159"/>
                </a:lnTo>
                <a:lnTo>
                  <a:pt x="194" y="165"/>
                </a:lnTo>
                <a:lnTo>
                  <a:pt x="197" y="169"/>
                </a:lnTo>
                <a:lnTo>
                  <a:pt x="201" y="177"/>
                </a:lnTo>
                <a:lnTo>
                  <a:pt x="203" y="182"/>
                </a:lnTo>
                <a:lnTo>
                  <a:pt x="205" y="190"/>
                </a:lnTo>
                <a:lnTo>
                  <a:pt x="205" y="286"/>
                </a:lnTo>
                <a:lnTo>
                  <a:pt x="203" y="294"/>
                </a:lnTo>
                <a:lnTo>
                  <a:pt x="201" y="300"/>
                </a:lnTo>
                <a:lnTo>
                  <a:pt x="197" y="307"/>
                </a:lnTo>
                <a:lnTo>
                  <a:pt x="194" y="311"/>
                </a:lnTo>
                <a:lnTo>
                  <a:pt x="188" y="317"/>
                </a:lnTo>
                <a:lnTo>
                  <a:pt x="182" y="321"/>
                </a:lnTo>
                <a:lnTo>
                  <a:pt x="174" y="323"/>
                </a:lnTo>
                <a:lnTo>
                  <a:pt x="169" y="323"/>
                </a:lnTo>
                <a:lnTo>
                  <a:pt x="128" y="323"/>
                </a:lnTo>
                <a:lnTo>
                  <a:pt x="121" y="323"/>
                </a:lnTo>
                <a:lnTo>
                  <a:pt x="115" y="321"/>
                </a:lnTo>
                <a:lnTo>
                  <a:pt x="107" y="317"/>
                </a:lnTo>
                <a:lnTo>
                  <a:pt x="103" y="311"/>
                </a:lnTo>
                <a:lnTo>
                  <a:pt x="98" y="307"/>
                </a:lnTo>
                <a:lnTo>
                  <a:pt x="96" y="300"/>
                </a:lnTo>
                <a:lnTo>
                  <a:pt x="92" y="294"/>
                </a:lnTo>
                <a:lnTo>
                  <a:pt x="92" y="286"/>
                </a:lnTo>
                <a:lnTo>
                  <a:pt x="92" y="190"/>
                </a:lnTo>
                <a:lnTo>
                  <a:pt x="92" y="182"/>
                </a:lnTo>
                <a:lnTo>
                  <a:pt x="96" y="177"/>
                </a:lnTo>
                <a:lnTo>
                  <a:pt x="98" y="169"/>
                </a:lnTo>
                <a:lnTo>
                  <a:pt x="103" y="165"/>
                </a:lnTo>
                <a:lnTo>
                  <a:pt x="107" y="159"/>
                </a:lnTo>
                <a:lnTo>
                  <a:pt x="115" y="156"/>
                </a:lnTo>
                <a:lnTo>
                  <a:pt x="121" y="154"/>
                </a:lnTo>
                <a:lnTo>
                  <a:pt x="128" y="154"/>
                </a:lnTo>
                <a:close/>
                <a:moveTo>
                  <a:pt x="167" y="242"/>
                </a:moveTo>
                <a:lnTo>
                  <a:pt x="163" y="242"/>
                </a:lnTo>
                <a:lnTo>
                  <a:pt x="163" y="238"/>
                </a:lnTo>
                <a:lnTo>
                  <a:pt x="163" y="234"/>
                </a:lnTo>
                <a:lnTo>
                  <a:pt x="167" y="234"/>
                </a:lnTo>
                <a:lnTo>
                  <a:pt x="184" y="234"/>
                </a:lnTo>
                <a:lnTo>
                  <a:pt x="186" y="234"/>
                </a:lnTo>
                <a:lnTo>
                  <a:pt x="188" y="238"/>
                </a:lnTo>
                <a:lnTo>
                  <a:pt x="186" y="242"/>
                </a:lnTo>
                <a:lnTo>
                  <a:pt x="184" y="242"/>
                </a:lnTo>
                <a:lnTo>
                  <a:pt x="167" y="242"/>
                </a:lnTo>
                <a:close/>
                <a:moveTo>
                  <a:pt x="167" y="223"/>
                </a:moveTo>
                <a:lnTo>
                  <a:pt x="163" y="223"/>
                </a:lnTo>
                <a:lnTo>
                  <a:pt x="163" y="219"/>
                </a:lnTo>
                <a:lnTo>
                  <a:pt x="163" y="215"/>
                </a:lnTo>
                <a:lnTo>
                  <a:pt x="167" y="215"/>
                </a:lnTo>
                <a:lnTo>
                  <a:pt x="184" y="215"/>
                </a:lnTo>
                <a:lnTo>
                  <a:pt x="186" y="215"/>
                </a:lnTo>
                <a:lnTo>
                  <a:pt x="188" y="219"/>
                </a:lnTo>
                <a:lnTo>
                  <a:pt x="186" y="223"/>
                </a:lnTo>
                <a:lnTo>
                  <a:pt x="184" y="223"/>
                </a:lnTo>
                <a:lnTo>
                  <a:pt x="167" y="223"/>
                </a:lnTo>
                <a:close/>
                <a:moveTo>
                  <a:pt x="167" y="204"/>
                </a:moveTo>
                <a:lnTo>
                  <a:pt x="163" y="204"/>
                </a:lnTo>
                <a:lnTo>
                  <a:pt x="163" y="200"/>
                </a:lnTo>
                <a:lnTo>
                  <a:pt x="163" y="196"/>
                </a:lnTo>
                <a:lnTo>
                  <a:pt x="167" y="196"/>
                </a:lnTo>
                <a:lnTo>
                  <a:pt x="184" y="196"/>
                </a:lnTo>
                <a:lnTo>
                  <a:pt x="186" y="196"/>
                </a:lnTo>
                <a:lnTo>
                  <a:pt x="188" y="200"/>
                </a:lnTo>
                <a:lnTo>
                  <a:pt x="186" y="204"/>
                </a:lnTo>
                <a:lnTo>
                  <a:pt x="184" y="204"/>
                </a:lnTo>
                <a:lnTo>
                  <a:pt x="167" y="204"/>
                </a:lnTo>
                <a:close/>
                <a:moveTo>
                  <a:pt x="167" y="184"/>
                </a:moveTo>
                <a:lnTo>
                  <a:pt x="163" y="184"/>
                </a:lnTo>
                <a:lnTo>
                  <a:pt x="163" y="181"/>
                </a:lnTo>
                <a:lnTo>
                  <a:pt x="163" y="177"/>
                </a:lnTo>
                <a:lnTo>
                  <a:pt x="167" y="177"/>
                </a:lnTo>
                <a:lnTo>
                  <a:pt x="184" y="177"/>
                </a:lnTo>
                <a:lnTo>
                  <a:pt x="186" y="177"/>
                </a:lnTo>
                <a:lnTo>
                  <a:pt x="188" y="181"/>
                </a:lnTo>
                <a:lnTo>
                  <a:pt x="186" y="184"/>
                </a:lnTo>
                <a:lnTo>
                  <a:pt x="184" y="184"/>
                </a:lnTo>
                <a:lnTo>
                  <a:pt x="167" y="184"/>
                </a:lnTo>
                <a:close/>
                <a:moveTo>
                  <a:pt x="167" y="300"/>
                </a:moveTo>
                <a:lnTo>
                  <a:pt x="163" y="300"/>
                </a:lnTo>
                <a:lnTo>
                  <a:pt x="163" y="296"/>
                </a:lnTo>
                <a:lnTo>
                  <a:pt x="163" y="292"/>
                </a:lnTo>
                <a:lnTo>
                  <a:pt x="167" y="292"/>
                </a:lnTo>
                <a:lnTo>
                  <a:pt x="184" y="292"/>
                </a:lnTo>
                <a:lnTo>
                  <a:pt x="186" y="292"/>
                </a:lnTo>
                <a:lnTo>
                  <a:pt x="188" y="296"/>
                </a:lnTo>
                <a:lnTo>
                  <a:pt x="186" y="300"/>
                </a:lnTo>
                <a:lnTo>
                  <a:pt x="184" y="300"/>
                </a:lnTo>
                <a:lnTo>
                  <a:pt x="167" y="300"/>
                </a:lnTo>
                <a:close/>
                <a:moveTo>
                  <a:pt x="167" y="280"/>
                </a:moveTo>
                <a:lnTo>
                  <a:pt x="163" y="280"/>
                </a:lnTo>
                <a:lnTo>
                  <a:pt x="163" y="277"/>
                </a:lnTo>
                <a:lnTo>
                  <a:pt x="163" y="273"/>
                </a:lnTo>
                <a:lnTo>
                  <a:pt x="167" y="273"/>
                </a:lnTo>
                <a:lnTo>
                  <a:pt x="184" y="273"/>
                </a:lnTo>
                <a:lnTo>
                  <a:pt x="186" y="273"/>
                </a:lnTo>
                <a:lnTo>
                  <a:pt x="188" y="277"/>
                </a:lnTo>
                <a:lnTo>
                  <a:pt x="186" y="280"/>
                </a:lnTo>
                <a:lnTo>
                  <a:pt x="184" y="280"/>
                </a:lnTo>
                <a:lnTo>
                  <a:pt x="167" y="280"/>
                </a:lnTo>
                <a:close/>
                <a:moveTo>
                  <a:pt x="167" y="261"/>
                </a:moveTo>
                <a:lnTo>
                  <a:pt x="163" y="261"/>
                </a:lnTo>
                <a:lnTo>
                  <a:pt x="163" y="257"/>
                </a:lnTo>
                <a:lnTo>
                  <a:pt x="163" y="253"/>
                </a:lnTo>
                <a:lnTo>
                  <a:pt x="167" y="253"/>
                </a:lnTo>
                <a:lnTo>
                  <a:pt x="184" y="253"/>
                </a:lnTo>
                <a:lnTo>
                  <a:pt x="186" y="253"/>
                </a:lnTo>
                <a:lnTo>
                  <a:pt x="188" y="257"/>
                </a:lnTo>
                <a:lnTo>
                  <a:pt x="186" y="261"/>
                </a:lnTo>
                <a:lnTo>
                  <a:pt x="184" y="261"/>
                </a:lnTo>
                <a:lnTo>
                  <a:pt x="167" y="261"/>
                </a:lnTo>
                <a:close/>
              </a:path>
            </a:pathLst>
          </a:custGeom>
          <a:solidFill>
            <a:schemeClr val="accent6">
              <a:lumMod val="75000"/>
            </a:schemeClr>
          </a:solidFill>
          <a:ln w="9525">
            <a:noFill/>
            <a:round/>
            <a:headEnd/>
            <a:tailEnd/>
          </a:ln>
        </p:spPr>
        <p:txBody>
          <a:bodyPr vert="horz" wrap="square" lIns="86646" tIns="43323" rIns="86646" bIns="43323" numCol="1" anchor="t" anchorCtr="0" compatLnSpc="1">
            <a:prstTxWarp prst="textNoShape">
              <a:avLst/>
            </a:prstTxWarp>
          </a:bodyPr>
          <a:lstStyle/>
          <a:p>
            <a:endParaRPr lang="en-ZA" sz="1706"/>
          </a:p>
        </p:txBody>
      </p:sp>
      <p:sp>
        <p:nvSpPr>
          <p:cNvPr id="51" name="Freeform 139"/>
          <p:cNvSpPr>
            <a:spLocks noEditPoints="1"/>
          </p:cNvSpPr>
          <p:nvPr/>
        </p:nvSpPr>
        <p:spPr bwMode="auto">
          <a:xfrm>
            <a:off x="6311673" y="2538931"/>
            <a:ext cx="1104140" cy="1101131"/>
          </a:xfrm>
          <a:custGeom>
            <a:avLst/>
            <a:gdLst/>
            <a:ahLst/>
            <a:cxnLst>
              <a:cxn ang="0">
                <a:pos x="588" y="100"/>
              </a:cxn>
              <a:cxn ang="0">
                <a:pos x="244" y="461"/>
              </a:cxn>
              <a:cxn ang="0">
                <a:pos x="250" y="451"/>
              </a:cxn>
              <a:cxn ang="0">
                <a:pos x="254" y="388"/>
              </a:cxn>
              <a:cxn ang="0">
                <a:pos x="607" y="711"/>
              </a:cxn>
              <a:cxn ang="0">
                <a:pos x="691" y="601"/>
              </a:cxn>
              <a:cxn ang="0">
                <a:pos x="734" y="549"/>
              </a:cxn>
              <a:cxn ang="0">
                <a:pos x="734" y="400"/>
              </a:cxn>
              <a:cxn ang="0">
                <a:pos x="649" y="292"/>
              </a:cxn>
              <a:cxn ang="0">
                <a:pos x="649" y="223"/>
              </a:cxn>
              <a:cxn ang="0">
                <a:pos x="734" y="115"/>
              </a:cxn>
              <a:cxn ang="0">
                <a:pos x="50" y="115"/>
              </a:cxn>
              <a:cxn ang="0">
                <a:pos x="607" y="94"/>
              </a:cxn>
              <a:cxn ang="0">
                <a:pos x="246" y="73"/>
              </a:cxn>
              <a:cxn ang="0">
                <a:pos x="344" y="73"/>
              </a:cxn>
              <a:cxn ang="0">
                <a:pos x="0" y="544"/>
              </a:cxn>
              <a:cxn ang="0">
                <a:pos x="85" y="434"/>
              </a:cxn>
              <a:cxn ang="0">
                <a:pos x="127" y="382"/>
              </a:cxn>
              <a:cxn ang="0">
                <a:pos x="127" y="233"/>
              </a:cxn>
              <a:cxn ang="0">
                <a:pos x="43" y="125"/>
              </a:cxn>
              <a:cxn ang="0">
                <a:pos x="0" y="275"/>
              </a:cxn>
              <a:cxn ang="0">
                <a:pos x="127" y="329"/>
              </a:cxn>
              <a:cxn ang="0">
                <a:pos x="33" y="382"/>
              </a:cxn>
              <a:cxn ang="0">
                <a:pos x="33" y="448"/>
              </a:cxn>
              <a:cxn ang="0">
                <a:pos x="127" y="668"/>
              </a:cxn>
              <a:cxn ang="0">
                <a:pos x="127" y="601"/>
              </a:cxn>
              <a:cxn ang="0">
                <a:pos x="94" y="657"/>
              </a:cxn>
              <a:cxn ang="0">
                <a:pos x="0" y="711"/>
              </a:cxn>
              <a:cxn ang="0">
                <a:pos x="640" y="292"/>
              </a:cxn>
              <a:cxn ang="0">
                <a:pos x="607" y="507"/>
              </a:cxn>
              <a:cxn ang="0">
                <a:pos x="701" y="711"/>
              </a:cxn>
              <a:cxn ang="0">
                <a:pos x="734" y="496"/>
              </a:cxn>
              <a:cxn ang="0">
                <a:pos x="734" y="388"/>
              </a:cxn>
              <a:cxn ang="0">
                <a:pos x="734" y="127"/>
              </a:cxn>
              <a:cxn ang="0">
                <a:pos x="112" y="25"/>
              </a:cxn>
              <a:cxn ang="0">
                <a:pos x="304" y="67"/>
              </a:cxn>
              <a:cxn ang="0">
                <a:pos x="582" y="67"/>
              </a:cxn>
              <a:cxn ang="0">
                <a:pos x="684" y="67"/>
              </a:cxn>
              <a:cxn ang="0">
                <a:pos x="734" y="716"/>
              </a:cxn>
              <a:cxn ang="0">
                <a:pos x="0" y="0"/>
              </a:cxn>
              <a:cxn ang="0">
                <a:pos x="242" y="114"/>
              </a:cxn>
              <a:cxn ang="0">
                <a:pos x="357" y="697"/>
              </a:cxn>
              <a:cxn ang="0">
                <a:pos x="476" y="329"/>
              </a:cxn>
              <a:cxn ang="0">
                <a:pos x="137" y="114"/>
              </a:cxn>
              <a:cxn ang="0">
                <a:pos x="488" y="711"/>
              </a:cxn>
              <a:cxn ang="0">
                <a:pos x="588" y="100"/>
              </a:cxn>
              <a:cxn ang="0">
                <a:pos x="496" y="365"/>
              </a:cxn>
              <a:cxn ang="0">
                <a:pos x="528" y="409"/>
              </a:cxn>
              <a:cxn ang="0">
                <a:pos x="469" y="453"/>
              </a:cxn>
              <a:cxn ang="0">
                <a:pos x="436" y="409"/>
              </a:cxn>
              <a:cxn ang="0">
                <a:pos x="346" y="693"/>
              </a:cxn>
              <a:cxn ang="0">
                <a:pos x="496" y="459"/>
              </a:cxn>
              <a:cxn ang="0">
                <a:pos x="547" y="473"/>
              </a:cxn>
              <a:cxn ang="0">
                <a:pos x="555" y="517"/>
              </a:cxn>
              <a:cxn ang="0">
                <a:pos x="576" y="505"/>
              </a:cxn>
              <a:cxn ang="0">
                <a:pos x="442" y="588"/>
              </a:cxn>
              <a:cxn ang="0">
                <a:pos x="438" y="676"/>
              </a:cxn>
              <a:cxn ang="0">
                <a:pos x="469" y="692"/>
              </a:cxn>
              <a:cxn ang="0">
                <a:pos x="317" y="651"/>
              </a:cxn>
              <a:cxn ang="0">
                <a:pos x="465" y="574"/>
              </a:cxn>
              <a:cxn ang="0">
                <a:pos x="546" y="486"/>
              </a:cxn>
              <a:cxn ang="0">
                <a:pos x="547" y="505"/>
              </a:cxn>
              <a:cxn ang="0">
                <a:pos x="467" y="498"/>
              </a:cxn>
            </a:cxnLst>
            <a:rect l="0" t="0" r="r" b="b"/>
            <a:pathLst>
              <a:path w="734" h="732">
                <a:moveTo>
                  <a:pt x="488" y="588"/>
                </a:moveTo>
                <a:lnTo>
                  <a:pt x="476" y="588"/>
                </a:lnTo>
                <a:lnTo>
                  <a:pt x="476" y="697"/>
                </a:lnTo>
                <a:lnTo>
                  <a:pt x="488" y="697"/>
                </a:lnTo>
                <a:lnTo>
                  <a:pt x="488" y="588"/>
                </a:lnTo>
                <a:close/>
                <a:moveTo>
                  <a:pt x="588" y="114"/>
                </a:moveTo>
                <a:lnTo>
                  <a:pt x="599" y="114"/>
                </a:lnTo>
                <a:lnTo>
                  <a:pt x="599" y="100"/>
                </a:lnTo>
                <a:lnTo>
                  <a:pt x="588" y="100"/>
                </a:lnTo>
                <a:lnTo>
                  <a:pt x="588" y="114"/>
                </a:lnTo>
                <a:close/>
                <a:moveTo>
                  <a:pt x="476" y="114"/>
                </a:moveTo>
                <a:lnTo>
                  <a:pt x="488" y="114"/>
                </a:lnTo>
                <a:lnTo>
                  <a:pt x="488" y="100"/>
                </a:lnTo>
                <a:lnTo>
                  <a:pt x="476" y="100"/>
                </a:lnTo>
                <a:lnTo>
                  <a:pt x="476" y="114"/>
                </a:lnTo>
                <a:close/>
                <a:moveTo>
                  <a:pt x="250" y="451"/>
                </a:moveTo>
                <a:lnTo>
                  <a:pt x="250" y="461"/>
                </a:lnTo>
                <a:lnTo>
                  <a:pt x="244" y="461"/>
                </a:lnTo>
                <a:lnTo>
                  <a:pt x="244" y="451"/>
                </a:lnTo>
                <a:lnTo>
                  <a:pt x="242" y="450"/>
                </a:lnTo>
                <a:lnTo>
                  <a:pt x="240" y="446"/>
                </a:lnTo>
                <a:lnTo>
                  <a:pt x="242" y="442"/>
                </a:lnTo>
                <a:lnTo>
                  <a:pt x="248" y="440"/>
                </a:lnTo>
                <a:lnTo>
                  <a:pt x="252" y="442"/>
                </a:lnTo>
                <a:lnTo>
                  <a:pt x="254" y="446"/>
                </a:lnTo>
                <a:lnTo>
                  <a:pt x="252" y="450"/>
                </a:lnTo>
                <a:lnTo>
                  <a:pt x="250" y="451"/>
                </a:lnTo>
                <a:close/>
                <a:moveTo>
                  <a:pt x="225" y="473"/>
                </a:moveTo>
                <a:lnTo>
                  <a:pt x="269" y="473"/>
                </a:lnTo>
                <a:lnTo>
                  <a:pt x="269" y="428"/>
                </a:lnTo>
                <a:lnTo>
                  <a:pt x="225" y="428"/>
                </a:lnTo>
                <a:lnTo>
                  <a:pt x="225" y="473"/>
                </a:lnTo>
                <a:close/>
                <a:moveTo>
                  <a:pt x="225" y="428"/>
                </a:moveTo>
                <a:lnTo>
                  <a:pt x="225" y="473"/>
                </a:lnTo>
                <a:lnTo>
                  <a:pt x="225" y="428"/>
                </a:lnTo>
                <a:close/>
                <a:moveTo>
                  <a:pt x="254" y="388"/>
                </a:moveTo>
                <a:lnTo>
                  <a:pt x="252" y="388"/>
                </a:lnTo>
                <a:lnTo>
                  <a:pt x="248" y="388"/>
                </a:lnTo>
                <a:lnTo>
                  <a:pt x="244" y="388"/>
                </a:lnTo>
                <a:lnTo>
                  <a:pt x="242" y="388"/>
                </a:lnTo>
                <a:lnTo>
                  <a:pt x="242" y="428"/>
                </a:lnTo>
                <a:lnTo>
                  <a:pt x="254" y="428"/>
                </a:lnTo>
                <a:lnTo>
                  <a:pt x="254" y="388"/>
                </a:lnTo>
                <a:close/>
                <a:moveTo>
                  <a:pt x="691" y="711"/>
                </a:moveTo>
                <a:lnTo>
                  <a:pt x="607" y="711"/>
                </a:lnTo>
                <a:lnTo>
                  <a:pt x="607" y="668"/>
                </a:lnTo>
                <a:lnTo>
                  <a:pt x="691" y="668"/>
                </a:lnTo>
                <a:lnTo>
                  <a:pt x="691" y="711"/>
                </a:lnTo>
                <a:close/>
                <a:moveTo>
                  <a:pt x="734" y="657"/>
                </a:moveTo>
                <a:lnTo>
                  <a:pt x="649" y="657"/>
                </a:lnTo>
                <a:lnTo>
                  <a:pt x="649" y="615"/>
                </a:lnTo>
                <a:lnTo>
                  <a:pt x="734" y="615"/>
                </a:lnTo>
                <a:lnTo>
                  <a:pt x="734" y="657"/>
                </a:lnTo>
                <a:close/>
                <a:moveTo>
                  <a:pt x="691" y="601"/>
                </a:moveTo>
                <a:lnTo>
                  <a:pt x="607" y="601"/>
                </a:lnTo>
                <a:lnTo>
                  <a:pt x="607" y="559"/>
                </a:lnTo>
                <a:lnTo>
                  <a:pt x="691" y="559"/>
                </a:lnTo>
                <a:lnTo>
                  <a:pt x="691" y="601"/>
                </a:lnTo>
                <a:close/>
                <a:moveTo>
                  <a:pt x="734" y="549"/>
                </a:moveTo>
                <a:lnTo>
                  <a:pt x="649" y="549"/>
                </a:lnTo>
                <a:lnTo>
                  <a:pt x="649" y="507"/>
                </a:lnTo>
                <a:lnTo>
                  <a:pt x="734" y="507"/>
                </a:lnTo>
                <a:lnTo>
                  <a:pt x="734" y="549"/>
                </a:lnTo>
                <a:close/>
                <a:moveTo>
                  <a:pt x="691" y="496"/>
                </a:moveTo>
                <a:lnTo>
                  <a:pt x="607" y="496"/>
                </a:lnTo>
                <a:lnTo>
                  <a:pt x="607" y="453"/>
                </a:lnTo>
                <a:lnTo>
                  <a:pt x="691" y="453"/>
                </a:lnTo>
                <a:lnTo>
                  <a:pt x="691" y="496"/>
                </a:lnTo>
                <a:close/>
                <a:moveTo>
                  <a:pt x="734" y="442"/>
                </a:moveTo>
                <a:lnTo>
                  <a:pt x="649" y="442"/>
                </a:lnTo>
                <a:lnTo>
                  <a:pt x="649" y="400"/>
                </a:lnTo>
                <a:lnTo>
                  <a:pt x="734" y="400"/>
                </a:lnTo>
                <a:lnTo>
                  <a:pt x="734" y="442"/>
                </a:lnTo>
                <a:close/>
                <a:moveTo>
                  <a:pt x="691" y="388"/>
                </a:moveTo>
                <a:lnTo>
                  <a:pt x="607" y="388"/>
                </a:lnTo>
                <a:lnTo>
                  <a:pt x="607" y="346"/>
                </a:lnTo>
                <a:lnTo>
                  <a:pt x="691" y="346"/>
                </a:lnTo>
                <a:lnTo>
                  <a:pt x="691" y="388"/>
                </a:lnTo>
                <a:close/>
                <a:moveTo>
                  <a:pt x="734" y="334"/>
                </a:moveTo>
                <a:lnTo>
                  <a:pt x="649" y="334"/>
                </a:lnTo>
                <a:lnTo>
                  <a:pt x="649" y="292"/>
                </a:lnTo>
                <a:lnTo>
                  <a:pt x="734" y="292"/>
                </a:lnTo>
                <a:lnTo>
                  <a:pt x="734" y="334"/>
                </a:lnTo>
                <a:close/>
                <a:moveTo>
                  <a:pt x="691" y="277"/>
                </a:moveTo>
                <a:lnTo>
                  <a:pt x="607" y="277"/>
                </a:lnTo>
                <a:lnTo>
                  <a:pt x="607" y="234"/>
                </a:lnTo>
                <a:lnTo>
                  <a:pt x="691" y="234"/>
                </a:lnTo>
                <a:lnTo>
                  <a:pt x="691" y="277"/>
                </a:lnTo>
                <a:close/>
                <a:moveTo>
                  <a:pt x="734" y="223"/>
                </a:moveTo>
                <a:lnTo>
                  <a:pt x="649" y="223"/>
                </a:lnTo>
                <a:lnTo>
                  <a:pt x="649" y="183"/>
                </a:lnTo>
                <a:lnTo>
                  <a:pt x="734" y="183"/>
                </a:lnTo>
                <a:lnTo>
                  <a:pt x="734" y="223"/>
                </a:lnTo>
                <a:close/>
                <a:moveTo>
                  <a:pt x="691" y="169"/>
                </a:moveTo>
                <a:lnTo>
                  <a:pt x="607" y="169"/>
                </a:lnTo>
                <a:lnTo>
                  <a:pt x="607" y="127"/>
                </a:lnTo>
                <a:lnTo>
                  <a:pt x="691" y="127"/>
                </a:lnTo>
                <a:lnTo>
                  <a:pt x="691" y="169"/>
                </a:lnTo>
                <a:close/>
                <a:moveTo>
                  <a:pt x="734" y="115"/>
                </a:moveTo>
                <a:lnTo>
                  <a:pt x="649" y="115"/>
                </a:lnTo>
                <a:lnTo>
                  <a:pt x="649" y="73"/>
                </a:lnTo>
                <a:lnTo>
                  <a:pt x="734" y="73"/>
                </a:lnTo>
                <a:lnTo>
                  <a:pt x="734" y="115"/>
                </a:lnTo>
                <a:close/>
                <a:moveTo>
                  <a:pt x="50" y="115"/>
                </a:moveTo>
                <a:lnTo>
                  <a:pt x="0" y="115"/>
                </a:lnTo>
                <a:lnTo>
                  <a:pt x="0" y="73"/>
                </a:lnTo>
                <a:lnTo>
                  <a:pt x="50" y="73"/>
                </a:lnTo>
                <a:lnTo>
                  <a:pt x="50" y="115"/>
                </a:lnTo>
                <a:close/>
                <a:moveTo>
                  <a:pt x="538" y="73"/>
                </a:moveTo>
                <a:lnTo>
                  <a:pt x="453" y="73"/>
                </a:lnTo>
                <a:lnTo>
                  <a:pt x="453" y="94"/>
                </a:lnTo>
                <a:lnTo>
                  <a:pt x="538" y="94"/>
                </a:lnTo>
                <a:lnTo>
                  <a:pt x="538" y="73"/>
                </a:lnTo>
                <a:close/>
                <a:moveTo>
                  <a:pt x="636" y="73"/>
                </a:moveTo>
                <a:lnTo>
                  <a:pt x="551" y="73"/>
                </a:lnTo>
                <a:lnTo>
                  <a:pt x="551" y="94"/>
                </a:lnTo>
                <a:lnTo>
                  <a:pt x="607" y="94"/>
                </a:lnTo>
                <a:lnTo>
                  <a:pt x="607" y="115"/>
                </a:lnTo>
                <a:lnTo>
                  <a:pt x="636" y="115"/>
                </a:lnTo>
                <a:lnTo>
                  <a:pt x="636" y="73"/>
                </a:lnTo>
                <a:close/>
                <a:moveTo>
                  <a:pt x="440" y="73"/>
                </a:moveTo>
                <a:lnTo>
                  <a:pt x="354" y="73"/>
                </a:lnTo>
                <a:lnTo>
                  <a:pt x="354" y="94"/>
                </a:lnTo>
                <a:lnTo>
                  <a:pt x="440" y="94"/>
                </a:lnTo>
                <a:lnTo>
                  <a:pt x="440" y="73"/>
                </a:lnTo>
                <a:close/>
                <a:moveTo>
                  <a:pt x="246" y="73"/>
                </a:moveTo>
                <a:lnTo>
                  <a:pt x="162" y="73"/>
                </a:lnTo>
                <a:lnTo>
                  <a:pt x="162" y="94"/>
                </a:lnTo>
                <a:lnTo>
                  <a:pt x="246" y="94"/>
                </a:lnTo>
                <a:lnTo>
                  <a:pt x="246" y="73"/>
                </a:lnTo>
                <a:close/>
                <a:moveTo>
                  <a:pt x="344" y="73"/>
                </a:moveTo>
                <a:lnTo>
                  <a:pt x="259" y="73"/>
                </a:lnTo>
                <a:lnTo>
                  <a:pt x="259" y="94"/>
                </a:lnTo>
                <a:lnTo>
                  <a:pt x="344" y="94"/>
                </a:lnTo>
                <a:lnTo>
                  <a:pt x="344" y="73"/>
                </a:lnTo>
                <a:close/>
                <a:moveTo>
                  <a:pt x="148" y="94"/>
                </a:moveTo>
                <a:lnTo>
                  <a:pt x="148" y="73"/>
                </a:lnTo>
                <a:lnTo>
                  <a:pt x="64" y="73"/>
                </a:lnTo>
                <a:lnTo>
                  <a:pt x="64" y="115"/>
                </a:lnTo>
                <a:lnTo>
                  <a:pt x="127" y="115"/>
                </a:lnTo>
                <a:lnTo>
                  <a:pt x="127" y="94"/>
                </a:lnTo>
                <a:lnTo>
                  <a:pt x="148" y="94"/>
                </a:lnTo>
                <a:close/>
                <a:moveTo>
                  <a:pt x="85" y="544"/>
                </a:moveTo>
                <a:lnTo>
                  <a:pt x="0" y="544"/>
                </a:lnTo>
                <a:lnTo>
                  <a:pt x="0" y="501"/>
                </a:lnTo>
                <a:lnTo>
                  <a:pt x="85" y="501"/>
                </a:lnTo>
                <a:lnTo>
                  <a:pt x="85" y="544"/>
                </a:lnTo>
                <a:close/>
                <a:moveTo>
                  <a:pt x="127" y="490"/>
                </a:moveTo>
                <a:lnTo>
                  <a:pt x="43" y="490"/>
                </a:lnTo>
                <a:lnTo>
                  <a:pt x="43" y="448"/>
                </a:lnTo>
                <a:lnTo>
                  <a:pt x="127" y="448"/>
                </a:lnTo>
                <a:lnTo>
                  <a:pt x="127" y="490"/>
                </a:lnTo>
                <a:close/>
                <a:moveTo>
                  <a:pt x="85" y="434"/>
                </a:moveTo>
                <a:lnTo>
                  <a:pt x="0" y="434"/>
                </a:lnTo>
                <a:lnTo>
                  <a:pt x="0" y="392"/>
                </a:lnTo>
                <a:lnTo>
                  <a:pt x="85" y="392"/>
                </a:lnTo>
                <a:lnTo>
                  <a:pt x="85" y="434"/>
                </a:lnTo>
                <a:close/>
                <a:moveTo>
                  <a:pt x="127" y="382"/>
                </a:moveTo>
                <a:lnTo>
                  <a:pt x="43" y="382"/>
                </a:lnTo>
                <a:lnTo>
                  <a:pt x="43" y="340"/>
                </a:lnTo>
                <a:lnTo>
                  <a:pt x="127" y="340"/>
                </a:lnTo>
                <a:lnTo>
                  <a:pt x="127" y="382"/>
                </a:lnTo>
                <a:close/>
                <a:moveTo>
                  <a:pt x="85" y="329"/>
                </a:moveTo>
                <a:lnTo>
                  <a:pt x="0" y="329"/>
                </a:lnTo>
                <a:lnTo>
                  <a:pt x="0" y="286"/>
                </a:lnTo>
                <a:lnTo>
                  <a:pt x="85" y="286"/>
                </a:lnTo>
                <a:lnTo>
                  <a:pt x="85" y="329"/>
                </a:lnTo>
                <a:close/>
                <a:moveTo>
                  <a:pt x="127" y="275"/>
                </a:moveTo>
                <a:lnTo>
                  <a:pt x="43" y="275"/>
                </a:lnTo>
                <a:lnTo>
                  <a:pt x="43" y="233"/>
                </a:lnTo>
                <a:lnTo>
                  <a:pt x="127" y="233"/>
                </a:lnTo>
                <a:lnTo>
                  <a:pt x="127" y="275"/>
                </a:lnTo>
                <a:close/>
                <a:moveTo>
                  <a:pt x="85" y="221"/>
                </a:moveTo>
                <a:lnTo>
                  <a:pt x="0" y="221"/>
                </a:lnTo>
                <a:lnTo>
                  <a:pt x="0" y="179"/>
                </a:lnTo>
                <a:lnTo>
                  <a:pt x="85" y="179"/>
                </a:lnTo>
                <a:lnTo>
                  <a:pt x="85" y="221"/>
                </a:lnTo>
                <a:close/>
                <a:moveTo>
                  <a:pt x="127" y="167"/>
                </a:moveTo>
                <a:lnTo>
                  <a:pt x="43" y="167"/>
                </a:lnTo>
                <a:lnTo>
                  <a:pt x="43" y="125"/>
                </a:lnTo>
                <a:lnTo>
                  <a:pt x="127" y="125"/>
                </a:lnTo>
                <a:lnTo>
                  <a:pt x="127" y="167"/>
                </a:lnTo>
                <a:close/>
                <a:moveTo>
                  <a:pt x="33" y="169"/>
                </a:moveTo>
                <a:lnTo>
                  <a:pt x="0" y="169"/>
                </a:lnTo>
                <a:lnTo>
                  <a:pt x="0" y="127"/>
                </a:lnTo>
                <a:lnTo>
                  <a:pt x="33" y="127"/>
                </a:lnTo>
                <a:lnTo>
                  <a:pt x="33" y="169"/>
                </a:lnTo>
                <a:close/>
                <a:moveTo>
                  <a:pt x="33" y="275"/>
                </a:moveTo>
                <a:lnTo>
                  <a:pt x="0" y="275"/>
                </a:lnTo>
                <a:lnTo>
                  <a:pt x="0" y="233"/>
                </a:lnTo>
                <a:lnTo>
                  <a:pt x="33" y="233"/>
                </a:lnTo>
                <a:lnTo>
                  <a:pt x="33" y="275"/>
                </a:lnTo>
                <a:close/>
                <a:moveTo>
                  <a:pt x="127" y="221"/>
                </a:moveTo>
                <a:lnTo>
                  <a:pt x="94" y="221"/>
                </a:lnTo>
                <a:lnTo>
                  <a:pt x="94" y="179"/>
                </a:lnTo>
                <a:lnTo>
                  <a:pt x="127" y="179"/>
                </a:lnTo>
                <a:lnTo>
                  <a:pt x="127" y="221"/>
                </a:lnTo>
                <a:close/>
                <a:moveTo>
                  <a:pt x="127" y="329"/>
                </a:moveTo>
                <a:lnTo>
                  <a:pt x="94" y="329"/>
                </a:lnTo>
                <a:lnTo>
                  <a:pt x="94" y="286"/>
                </a:lnTo>
                <a:lnTo>
                  <a:pt x="127" y="286"/>
                </a:lnTo>
                <a:lnTo>
                  <a:pt x="127" y="329"/>
                </a:lnTo>
                <a:close/>
                <a:moveTo>
                  <a:pt x="33" y="382"/>
                </a:moveTo>
                <a:lnTo>
                  <a:pt x="0" y="382"/>
                </a:lnTo>
                <a:lnTo>
                  <a:pt x="0" y="340"/>
                </a:lnTo>
                <a:lnTo>
                  <a:pt x="33" y="340"/>
                </a:lnTo>
                <a:lnTo>
                  <a:pt x="33" y="382"/>
                </a:lnTo>
                <a:close/>
                <a:moveTo>
                  <a:pt x="127" y="434"/>
                </a:moveTo>
                <a:lnTo>
                  <a:pt x="94" y="434"/>
                </a:lnTo>
                <a:lnTo>
                  <a:pt x="94" y="392"/>
                </a:lnTo>
                <a:lnTo>
                  <a:pt x="127" y="392"/>
                </a:lnTo>
                <a:lnTo>
                  <a:pt x="127" y="434"/>
                </a:lnTo>
                <a:close/>
                <a:moveTo>
                  <a:pt x="33" y="490"/>
                </a:moveTo>
                <a:lnTo>
                  <a:pt x="0" y="490"/>
                </a:lnTo>
                <a:lnTo>
                  <a:pt x="0" y="448"/>
                </a:lnTo>
                <a:lnTo>
                  <a:pt x="33" y="448"/>
                </a:lnTo>
                <a:lnTo>
                  <a:pt x="33" y="490"/>
                </a:lnTo>
                <a:close/>
                <a:moveTo>
                  <a:pt x="127" y="544"/>
                </a:moveTo>
                <a:lnTo>
                  <a:pt x="94" y="544"/>
                </a:lnTo>
                <a:lnTo>
                  <a:pt x="94" y="501"/>
                </a:lnTo>
                <a:lnTo>
                  <a:pt x="127" y="501"/>
                </a:lnTo>
                <a:lnTo>
                  <a:pt x="127" y="544"/>
                </a:lnTo>
                <a:close/>
                <a:moveTo>
                  <a:pt x="43" y="711"/>
                </a:moveTo>
                <a:lnTo>
                  <a:pt x="127" y="711"/>
                </a:lnTo>
                <a:lnTo>
                  <a:pt x="127" y="668"/>
                </a:lnTo>
                <a:lnTo>
                  <a:pt x="43" y="668"/>
                </a:lnTo>
                <a:lnTo>
                  <a:pt x="43" y="711"/>
                </a:lnTo>
                <a:close/>
                <a:moveTo>
                  <a:pt x="0" y="657"/>
                </a:moveTo>
                <a:lnTo>
                  <a:pt x="85" y="657"/>
                </a:lnTo>
                <a:lnTo>
                  <a:pt x="85" y="615"/>
                </a:lnTo>
                <a:lnTo>
                  <a:pt x="0" y="615"/>
                </a:lnTo>
                <a:lnTo>
                  <a:pt x="0" y="657"/>
                </a:lnTo>
                <a:close/>
                <a:moveTo>
                  <a:pt x="43" y="601"/>
                </a:moveTo>
                <a:lnTo>
                  <a:pt x="127" y="601"/>
                </a:lnTo>
                <a:lnTo>
                  <a:pt x="127" y="559"/>
                </a:lnTo>
                <a:lnTo>
                  <a:pt x="43" y="559"/>
                </a:lnTo>
                <a:lnTo>
                  <a:pt x="43" y="601"/>
                </a:lnTo>
                <a:close/>
                <a:moveTo>
                  <a:pt x="0" y="601"/>
                </a:moveTo>
                <a:lnTo>
                  <a:pt x="33" y="601"/>
                </a:lnTo>
                <a:lnTo>
                  <a:pt x="33" y="559"/>
                </a:lnTo>
                <a:lnTo>
                  <a:pt x="0" y="559"/>
                </a:lnTo>
                <a:lnTo>
                  <a:pt x="0" y="601"/>
                </a:lnTo>
                <a:close/>
                <a:moveTo>
                  <a:pt x="94" y="657"/>
                </a:moveTo>
                <a:lnTo>
                  <a:pt x="127" y="657"/>
                </a:lnTo>
                <a:lnTo>
                  <a:pt x="127" y="615"/>
                </a:lnTo>
                <a:lnTo>
                  <a:pt x="94" y="615"/>
                </a:lnTo>
                <a:lnTo>
                  <a:pt x="94" y="657"/>
                </a:lnTo>
                <a:close/>
                <a:moveTo>
                  <a:pt x="0" y="711"/>
                </a:moveTo>
                <a:lnTo>
                  <a:pt x="33" y="711"/>
                </a:lnTo>
                <a:lnTo>
                  <a:pt x="33" y="668"/>
                </a:lnTo>
                <a:lnTo>
                  <a:pt x="0" y="668"/>
                </a:lnTo>
                <a:lnTo>
                  <a:pt x="0" y="711"/>
                </a:lnTo>
                <a:close/>
                <a:moveTo>
                  <a:pt x="640" y="223"/>
                </a:moveTo>
                <a:lnTo>
                  <a:pt x="607" y="223"/>
                </a:lnTo>
                <a:lnTo>
                  <a:pt x="607" y="183"/>
                </a:lnTo>
                <a:lnTo>
                  <a:pt x="640" y="183"/>
                </a:lnTo>
                <a:lnTo>
                  <a:pt x="640" y="223"/>
                </a:lnTo>
                <a:close/>
                <a:moveTo>
                  <a:pt x="640" y="334"/>
                </a:moveTo>
                <a:lnTo>
                  <a:pt x="607" y="334"/>
                </a:lnTo>
                <a:lnTo>
                  <a:pt x="607" y="292"/>
                </a:lnTo>
                <a:lnTo>
                  <a:pt x="640" y="292"/>
                </a:lnTo>
                <a:lnTo>
                  <a:pt x="640" y="334"/>
                </a:lnTo>
                <a:close/>
                <a:moveTo>
                  <a:pt x="640" y="442"/>
                </a:moveTo>
                <a:lnTo>
                  <a:pt x="607" y="442"/>
                </a:lnTo>
                <a:lnTo>
                  <a:pt x="607" y="400"/>
                </a:lnTo>
                <a:lnTo>
                  <a:pt x="640" y="400"/>
                </a:lnTo>
                <a:lnTo>
                  <a:pt x="640" y="442"/>
                </a:lnTo>
                <a:close/>
                <a:moveTo>
                  <a:pt x="640" y="549"/>
                </a:moveTo>
                <a:lnTo>
                  <a:pt x="607" y="549"/>
                </a:lnTo>
                <a:lnTo>
                  <a:pt x="607" y="507"/>
                </a:lnTo>
                <a:lnTo>
                  <a:pt x="640" y="507"/>
                </a:lnTo>
                <a:lnTo>
                  <a:pt x="640" y="549"/>
                </a:lnTo>
                <a:close/>
                <a:moveTo>
                  <a:pt x="640" y="657"/>
                </a:moveTo>
                <a:lnTo>
                  <a:pt x="607" y="657"/>
                </a:lnTo>
                <a:lnTo>
                  <a:pt x="607" y="615"/>
                </a:lnTo>
                <a:lnTo>
                  <a:pt x="640" y="615"/>
                </a:lnTo>
                <a:lnTo>
                  <a:pt x="640" y="657"/>
                </a:lnTo>
                <a:close/>
                <a:moveTo>
                  <a:pt x="734" y="711"/>
                </a:moveTo>
                <a:lnTo>
                  <a:pt x="701" y="711"/>
                </a:lnTo>
                <a:lnTo>
                  <a:pt x="701" y="668"/>
                </a:lnTo>
                <a:lnTo>
                  <a:pt x="734" y="668"/>
                </a:lnTo>
                <a:lnTo>
                  <a:pt x="734" y="711"/>
                </a:lnTo>
                <a:close/>
                <a:moveTo>
                  <a:pt x="734" y="601"/>
                </a:moveTo>
                <a:lnTo>
                  <a:pt x="701" y="601"/>
                </a:lnTo>
                <a:lnTo>
                  <a:pt x="701" y="559"/>
                </a:lnTo>
                <a:lnTo>
                  <a:pt x="734" y="559"/>
                </a:lnTo>
                <a:lnTo>
                  <a:pt x="734" y="601"/>
                </a:lnTo>
                <a:close/>
                <a:moveTo>
                  <a:pt x="734" y="496"/>
                </a:moveTo>
                <a:lnTo>
                  <a:pt x="701" y="496"/>
                </a:lnTo>
                <a:lnTo>
                  <a:pt x="701" y="453"/>
                </a:lnTo>
                <a:lnTo>
                  <a:pt x="734" y="453"/>
                </a:lnTo>
                <a:lnTo>
                  <a:pt x="734" y="496"/>
                </a:lnTo>
                <a:close/>
                <a:moveTo>
                  <a:pt x="734" y="388"/>
                </a:moveTo>
                <a:lnTo>
                  <a:pt x="701" y="388"/>
                </a:lnTo>
                <a:lnTo>
                  <a:pt x="701" y="346"/>
                </a:lnTo>
                <a:lnTo>
                  <a:pt x="734" y="346"/>
                </a:lnTo>
                <a:lnTo>
                  <a:pt x="734" y="388"/>
                </a:lnTo>
                <a:close/>
                <a:moveTo>
                  <a:pt x="734" y="277"/>
                </a:moveTo>
                <a:lnTo>
                  <a:pt x="701" y="277"/>
                </a:lnTo>
                <a:lnTo>
                  <a:pt x="701" y="234"/>
                </a:lnTo>
                <a:lnTo>
                  <a:pt x="734" y="234"/>
                </a:lnTo>
                <a:lnTo>
                  <a:pt x="734" y="277"/>
                </a:lnTo>
                <a:close/>
                <a:moveTo>
                  <a:pt x="734" y="169"/>
                </a:moveTo>
                <a:lnTo>
                  <a:pt x="701" y="169"/>
                </a:lnTo>
                <a:lnTo>
                  <a:pt x="701" y="127"/>
                </a:lnTo>
                <a:lnTo>
                  <a:pt x="734" y="127"/>
                </a:lnTo>
                <a:lnTo>
                  <a:pt x="734" y="169"/>
                </a:lnTo>
                <a:close/>
                <a:moveTo>
                  <a:pt x="100" y="67"/>
                </a:moveTo>
                <a:lnTo>
                  <a:pt x="21" y="67"/>
                </a:lnTo>
                <a:lnTo>
                  <a:pt x="21" y="25"/>
                </a:lnTo>
                <a:lnTo>
                  <a:pt x="100" y="25"/>
                </a:lnTo>
                <a:lnTo>
                  <a:pt x="100" y="67"/>
                </a:lnTo>
                <a:close/>
                <a:moveTo>
                  <a:pt x="196" y="67"/>
                </a:moveTo>
                <a:lnTo>
                  <a:pt x="112" y="67"/>
                </a:lnTo>
                <a:lnTo>
                  <a:pt x="112" y="25"/>
                </a:lnTo>
                <a:lnTo>
                  <a:pt x="196" y="25"/>
                </a:lnTo>
                <a:lnTo>
                  <a:pt x="196" y="67"/>
                </a:lnTo>
                <a:close/>
                <a:moveTo>
                  <a:pt x="294" y="67"/>
                </a:moveTo>
                <a:lnTo>
                  <a:pt x="210" y="67"/>
                </a:lnTo>
                <a:lnTo>
                  <a:pt x="210" y="25"/>
                </a:lnTo>
                <a:lnTo>
                  <a:pt x="294" y="25"/>
                </a:lnTo>
                <a:lnTo>
                  <a:pt x="294" y="67"/>
                </a:lnTo>
                <a:close/>
                <a:moveTo>
                  <a:pt x="390" y="67"/>
                </a:moveTo>
                <a:lnTo>
                  <a:pt x="304" y="67"/>
                </a:lnTo>
                <a:lnTo>
                  <a:pt x="304" y="25"/>
                </a:lnTo>
                <a:lnTo>
                  <a:pt x="390" y="25"/>
                </a:lnTo>
                <a:lnTo>
                  <a:pt x="390" y="67"/>
                </a:lnTo>
                <a:close/>
                <a:moveTo>
                  <a:pt x="488" y="67"/>
                </a:moveTo>
                <a:lnTo>
                  <a:pt x="402" y="67"/>
                </a:lnTo>
                <a:lnTo>
                  <a:pt x="402" y="25"/>
                </a:lnTo>
                <a:lnTo>
                  <a:pt x="488" y="25"/>
                </a:lnTo>
                <a:lnTo>
                  <a:pt x="488" y="67"/>
                </a:lnTo>
                <a:close/>
                <a:moveTo>
                  <a:pt x="582" y="67"/>
                </a:moveTo>
                <a:lnTo>
                  <a:pt x="498" y="67"/>
                </a:lnTo>
                <a:lnTo>
                  <a:pt x="498" y="25"/>
                </a:lnTo>
                <a:lnTo>
                  <a:pt x="582" y="25"/>
                </a:lnTo>
                <a:lnTo>
                  <a:pt x="582" y="67"/>
                </a:lnTo>
                <a:close/>
                <a:moveTo>
                  <a:pt x="684" y="67"/>
                </a:moveTo>
                <a:lnTo>
                  <a:pt x="599" y="67"/>
                </a:lnTo>
                <a:lnTo>
                  <a:pt x="599" y="25"/>
                </a:lnTo>
                <a:lnTo>
                  <a:pt x="684" y="25"/>
                </a:lnTo>
                <a:lnTo>
                  <a:pt x="684" y="67"/>
                </a:lnTo>
                <a:close/>
                <a:moveTo>
                  <a:pt x="734" y="67"/>
                </a:moveTo>
                <a:lnTo>
                  <a:pt x="695" y="67"/>
                </a:lnTo>
                <a:lnTo>
                  <a:pt x="695" y="25"/>
                </a:lnTo>
                <a:lnTo>
                  <a:pt x="734" y="25"/>
                </a:lnTo>
                <a:lnTo>
                  <a:pt x="734" y="67"/>
                </a:lnTo>
                <a:close/>
                <a:moveTo>
                  <a:pt x="734" y="732"/>
                </a:moveTo>
                <a:lnTo>
                  <a:pt x="0" y="732"/>
                </a:lnTo>
                <a:lnTo>
                  <a:pt x="0" y="716"/>
                </a:lnTo>
                <a:lnTo>
                  <a:pt x="734" y="716"/>
                </a:lnTo>
                <a:lnTo>
                  <a:pt x="734" y="732"/>
                </a:lnTo>
                <a:close/>
                <a:moveTo>
                  <a:pt x="14" y="67"/>
                </a:moveTo>
                <a:lnTo>
                  <a:pt x="0" y="67"/>
                </a:lnTo>
                <a:lnTo>
                  <a:pt x="0" y="25"/>
                </a:lnTo>
                <a:lnTo>
                  <a:pt x="14" y="25"/>
                </a:lnTo>
                <a:lnTo>
                  <a:pt x="14" y="67"/>
                </a:lnTo>
                <a:close/>
                <a:moveTo>
                  <a:pt x="734" y="14"/>
                </a:moveTo>
                <a:lnTo>
                  <a:pt x="0" y="14"/>
                </a:lnTo>
                <a:lnTo>
                  <a:pt x="0" y="0"/>
                </a:lnTo>
                <a:lnTo>
                  <a:pt x="734" y="0"/>
                </a:lnTo>
                <a:lnTo>
                  <a:pt x="734" y="14"/>
                </a:lnTo>
                <a:close/>
                <a:moveTo>
                  <a:pt x="254" y="697"/>
                </a:moveTo>
                <a:lnTo>
                  <a:pt x="254" y="471"/>
                </a:lnTo>
                <a:lnTo>
                  <a:pt x="242" y="471"/>
                </a:lnTo>
                <a:lnTo>
                  <a:pt x="242" y="697"/>
                </a:lnTo>
                <a:lnTo>
                  <a:pt x="148" y="697"/>
                </a:lnTo>
                <a:lnTo>
                  <a:pt x="148" y="114"/>
                </a:lnTo>
                <a:lnTo>
                  <a:pt x="242" y="114"/>
                </a:lnTo>
                <a:lnTo>
                  <a:pt x="242" y="321"/>
                </a:lnTo>
                <a:lnTo>
                  <a:pt x="242" y="329"/>
                </a:lnTo>
                <a:lnTo>
                  <a:pt x="242" y="405"/>
                </a:lnTo>
                <a:lnTo>
                  <a:pt x="254" y="405"/>
                </a:lnTo>
                <a:lnTo>
                  <a:pt x="254" y="329"/>
                </a:lnTo>
                <a:lnTo>
                  <a:pt x="254" y="321"/>
                </a:lnTo>
                <a:lnTo>
                  <a:pt x="254" y="114"/>
                </a:lnTo>
                <a:lnTo>
                  <a:pt x="357" y="114"/>
                </a:lnTo>
                <a:lnTo>
                  <a:pt x="357" y="697"/>
                </a:lnTo>
                <a:lnTo>
                  <a:pt x="254" y="697"/>
                </a:lnTo>
                <a:close/>
                <a:moveTo>
                  <a:pt x="588" y="114"/>
                </a:moveTo>
                <a:lnTo>
                  <a:pt x="588" y="697"/>
                </a:lnTo>
                <a:lnTo>
                  <a:pt x="488" y="697"/>
                </a:lnTo>
                <a:lnTo>
                  <a:pt x="488" y="398"/>
                </a:lnTo>
                <a:lnTo>
                  <a:pt x="488" y="313"/>
                </a:lnTo>
                <a:lnTo>
                  <a:pt x="488" y="114"/>
                </a:lnTo>
                <a:lnTo>
                  <a:pt x="476" y="114"/>
                </a:lnTo>
                <a:lnTo>
                  <a:pt x="476" y="329"/>
                </a:lnTo>
                <a:lnTo>
                  <a:pt x="476" y="388"/>
                </a:lnTo>
                <a:lnTo>
                  <a:pt x="476" y="697"/>
                </a:lnTo>
                <a:lnTo>
                  <a:pt x="371" y="697"/>
                </a:lnTo>
                <a:lnTo>
                  <a:pt x="371" y="114"/>
                </a:lnTo>
                <a:lnTo>
                  <a:pt x="476" y="114"/>
                </a:lnTo>
                <a:lnTo>
                  <a:pt x="476" y="100"/>
                </a:lnTo>
                <a:lnTo>
                  <a:pt x="137" y="100"/>
                </a:lnTo>
                <a:lnTo>
                  <a:pt x="137" y="108"/>
                </a:lnTo>
                <a:lnTo>
                  <a:pt x="137" y="114"/>
                </a:lnTo>
                <a:lnTo>
                  <a:pt x="137" y="697"/>
                </a:lnTo>
                <a:lnTo>
                  <a:pt x="137" y="711"/>
                </a:lnTo>
                <a:lnTo>
                  <a:pt x="148" y="711"/>
                </a:lnTo>
                <a:lnTo>
                  <a:pt x="242" y="711"/>
                </a:lnTo>
                <a:lnTo>
                  <a:pt x="254" y="711"/>
                </a:lnTo>
                <a:lnTo>
                  <a:pt x="357" y="711"/>
                </a:lnTo>
                <a:lnTo>
                  <a:pt x="371" y="711"/>
                </a:lnTo>
                <a:lnTo>
                  <a:pt x="476" y="711"/>
                </a:lnTo>
                <a:lnTo>
                  <a:pt x="488" y="711"/>
                </a:lnTo>
                <a:lnTo>
                  <a:pt x="599" y="711"/>
                </a:lnTo>
                <a:lnTo>
                  <a:pt x="599" y="697"/>
                </a:lnTo>
                <a:lnTo>
                  <a:pt x="599" y="114"/>
                </a:lnTo>
                <a:lnTo>
                  <a:pt x="588" y="114"/>
                </a:lnTo>
                <a:close/>
                <a:moveTo>
                  <a:pt x="588" y="100"/>
                </a:moveTo>
                <a:lnTo>
                  <a:pt x="488" y="100"/>
                </a:lnTo>
                <a:lnTo>
                  <a:pt x="488" y="114"/>
                </a:lnTo>
                <a:lnTo>
                  <a:pt x="588" y="114"/>
                </a:lnTo>
                <a:lnTo>
                  <a:pt x="588" y="100"/>
                </a:lnTo>
                <a:close/>
                <a:moveTo>
                  <a:pt x="528" y="409"/>
                </a:moveTo>
                <a:lnTo>
                  <a:pt x="528" y="402"/>
                </a:lnTo>
                <a:lnTo>
                  <a:pt x="526" y="394"/>
                </a:lnTo>
                <a:lnTo>
                  <a:pt x="522" y="388"/>
                </a:lnTo>
                <a:lnTo>
                  <a:pt x="519" y="380"/>
                </a:lnTo>
                <a:lnTo>
                  <a:pt x="515" y="377"/>
                </a:lnTo>
                <a:lnTo>
                  <a:pt x="509" y="371"/>
                </a:lnTo>
                <a:lnTo>
                  <a:pt x="503" y="367"/>
                </a:lnTo>
                <a:lnTo>
                  <a:pt x="496" y="365"/>
                </a:lnTo>
                <a:lnTo>
                  <a:pt x="496" y="453"/>
                </a:lnTo>
                <a:lnTo>
                  <a:pt x="503" y="450"/>
                </a:lnTo>
                <a:lnTo>
                  <a:pt x="509" y="446"/>
                </a:lnTo>
                <a:lnTo>
                  <a:pt x="515" y="442"/>
                </a:lnTo>
                <a:lnTo>
                  <a:pt x="519" y="436"/>
                </a:lnTo>
                <a:lnTo>
                  <a:pt x="522" y="430"/>
                </a:lnTo>
                <a:lnTo>
                  <a:pt x="526" y="425"/>
                </a:lnTo>
                <a:lnTo>
                  <a:pt x="528" y="417"/>
                </a:lnTo>
                <a:lnTo>
                  <a:pt x="528" y="409"/>
                </a:lnTo>
                <a:close/>
                <a:moveTo>
                  <a:pt x="436" y="409"/>
                </a:moveTo>
                <a:lnTo>
                  <a:pt x="436" y="417"/>
                </a:lnTo>
                <a:lnTo>
                  <a:pt x="438" y="425"/>
                </a:lnTo>
                <a:lnTo>
                  <a:pt x="442" y="430"/>
                </a:lnTo>
                <a:lnTo>
                  <a:pt x="446" y="436"/>
                </a:lnTo>
                <a:lnTo>
                  <a:pt x="450" y="442"/>
                </a:lnTo>
                <a:lnTo>
                  <a:pt x="455" y="446"/>
                </a:lnTo>
                <a:lnTo>
                  <a:pt x="461" y="450"/>
                </a:lnTo>
                <a:lnTo>
                  <a:pt x="469" y="453"/>
                </a:lnTo>
                <a:lnTo>
                  <a:pt x="469" y="365"/>
                </a:lnTo>
                <a:lnTo>
                  <a:pt x="461" y="367"/>
                </a:lnTo>
                <a:lnTo>
                  <a:pt x="455" y="371"/>
                </a:lnTo>
                <a:lnTo>
                  <a:pt x="450" y="377"/>
                </a:lnTo>
                <a:lnTo>
                  <a:pt x="446" y="380"/>
                </a:lnTo>
                <a:lnTo>
                  <a:pt x="442" y="388"/>
                </a:lnTo>
                <a:lnTo>
                  <a:pt x="438" y="394"/>
                </a:lnTo>
                <a:lnTo>
                  <a:pt x="436" y="402"/>
                </a:lnTo>
                <a:lnTo>
                  <a:pt x="436" y="409"/>
                </a:lnTo>
                <a:close/>
                <a:moveTo>
                  <a:pt x="319" y="659"/>
                </a:moveTo>
                <a:lnTo>
                  <a:pt x="317" y="665"/>
                </a:lnTo>
                <a:lnTo>
                  <a:pt x="317" y="672"/>
                </a:lnTo>
                <a:lnTo>
                  <a:pt x="319" y="678"/>
                </a:lnTo>
                <a:lnTo>
                  <a:pt x="323" y="684"/>
                </a:lnTo>
                <a:lnTo>
                  <a:pt x="332" y="690"/>
                </a:lnTo>
                <a:lnTo>
                  <a:pt x="336" y="692"/>
                </a:lnTo>
                <a:lnTo>
                  <a:pt x="342" y="693"/>
                </a:lnTo>
                <a:lnTo>
                  <a:pt x="346" y="693"/>
                </a:lnTo>
                <a:lnTo>
                  <a:pt x="350" y="692"/>
                </a:lnTo>
                <a:lnTo>
                  <a:pt x="350" y="617"/>
                </a:lnTo>
                <a:lnTo>
                  <a:pt x="319" y="659"/>
                </a:lnTo>
                <a:close/>
                <a:moveTo>
                  <a:pt x="546" y="457"/>
                </a:moveTo>
                <a:lnTo>
                  <a:pt x="538" y="453"/>
                </a:lnTo>
                <a:lnTo>
                  <a:pt x="526" y="451"/>
                </a:lnTo>
                <a:lnTo>
                  <a:pt x="517" y="451"/>
                </a:lnTo>
                <a:lnTo>
                  <a:pt x="505" y="455"/>
                </a:lnTo>
                <a:lnTo>
                  <a:pt x="496" y="459"/>
                </a:lnTo>
                <a:lnTo>
                  <a:pt x="496" y="486"/>
                </a:lnTo>
                <a:lnTo>
                  <a:pt x="503" y="480"/>
                </a:lnTo>
                <a:lnTo>
                  <a:pt x="503" y="480"/>
                </a:lnTo>
                <a:lnTo>
                  <a:pt x="513" y="473"/>
                </a:lnTo>
                <a:lnTo>
                  <a:pt x="521" y="469"/>
                </a:lnTo>
                <a:lnTo>
                  <a:pt x="528" y="467"/>
                </a:lnTo>
                <a:lnTo>
                  <a:pt x="536" y="467"/>
                </a:lnTo>
                <a:lnTo>
                  <a:pt x="544" y="471"/>
                </a:lnTo>
                <a:lnTo>
                  <a:pt x="547" y="473"/>
                </a:lnTo>
                <a:lnTo>
                  <a:pt x="551" y="476"/>
                </a:lnTo>
                <a:lnTo>
                  <a:pt x="555" y="480"/>
                </a:lnTo>
                <a:lnTo>
                  <a:pt x="557" y="486"/>
                </a:lnTo>
                <a:lnTo>
                  <a:pt x="559" y="490"/>
                </a:lnTo>
                <a:lnTo>
                  <a:pt x="561" y="496"/>
                </a:lnTo>
                <a:lnTo>
                  <a:pt x="561" y="501"/>
                </a:lnTo>
                <a:lnTo>
                  <a:pt x="559" y="507"/>
                </a:lnTo>
                <a:lnTo>
                  <a:pt x="557" y="511"/>
                </a:lnTo>
                <a:lnTo>
                  <a:pt x="555" y="517"/>
                </a:lnTo>
                <a:lnTo>
                  <a:pt x="551" y="521"/>
                </a:lnTo>
                <a:lnTo>
                  <a:pt x="496" y="565"/>
                </a:lnTo>
                <a:lnTo>
                  <a:pt x="496" y="690"/>
                </a:lnTo>
                <a:lnTo>
                  <a:pt x="505" y="686"/>
                </a:lnTo>
                <a:lnTo>
                  <a:pt x="513" y="680"/>
                </a:lnTo>
                <a:lnTo>
                  <a:pt x="519" y="670"/>
                </a:lnTo>
                <a:lnTo>
                  <a:pt x="524" y="663"/>
                </a:lnTo>
                <a:lnTo>
                  <a:pt x="574" y="515"/>
                </a:lnTo>
                <a:lnTo>
                  <a:pt x="576" y="505"/>
                </a:lnTo>
                <a:lnTo>
                  <a:pt x="576" y="498"/>
                </a:lnTo>
                <a:lnTo>
                  <a:pt x="574" y="488"/>
                </a:lnTo>
                <a:lnTo>
                  <a:pt x="572" y="480"/>
                </a:lnTo>
                <a:lnTo>
                  <a:pt x="567" y="473"/>
                </a:lnTo>
                <a:lnTo>
                  <a:pt x="561" y="465"/>
                </a:lnTo>
                <a:lnTo>
                  <a:pt x="553" y="461"/>
                </a:lnTo>
                <a:lnTo>
                  <a:pt x="546" y="457"/>
                </a:lnTo>
                <a:close/>
                <a:moveTo>
                  <a:pt x="453" y="590"/>
                </a:moveTo>
                <a:lnTo>
                  <a:pt x="442" y="588"/>
                </a:lnTo>
                <a:lnTo>
                  <a:pt x="436" y="605"/>
                </a:lnTo>
                <a:lnTo>
                  <a:pt x="421" y="588"/>
                </a:lnTo>
                <a:lnTo>
                  <a:pt x="378" y="584"/>
                </a:lnTo>
                <a:lnTo>
                  <a:pt x="378" y="584"/>
                </a:lnTo>
                <a:lnTo>
                  <a:pt x="378" y="584"/>
                </a:lnTo>
                <a:lnTo>
                  <a:pt x="378" y="657"/>
                </a:lnTo>
                <a:lnTo>
                  <a:pt x="398" y="630"/>
                </a:lnTo>
                <a:lnTo>
                  <a:pt x="436" y="672"/>
                </a:lnTo>
                <a:lnTo>
                  <a:pt x="438" y="676"/>
                </a:lnTo>
                <a:lnTo>
                  <a:pt x="442" y="680"/>
                </a:lnTo>
                <a:lnTo>
                  <a:pt x="444" y="680"/>
                </a:lnTo>
                <a:lnTo>
                  <a:pt x="448" y="684"/>
                </a:lnTo>
                <a:lnTo>
                  <a:pt x="451" y="686"/>
                </a:lnTo>
                <a:lnTo>
                  <a:pt x="453" y="686"/>
                </a:lnTo>
                <a:lnTo>
                  <a:pt x="457" y="688"/>
                </a:lnTo>
                <a:lnTo>
                  <a:pt x="465" y="690"/>
                </a:lnTo>
                <a:lnTo>
                  <a:pt x="467" y="692"/>
                </a:lnTo>
                <a:lnTo>
                  <a:pt x="469" y="692"/>
                </a:lnTo>
                <a:lnTo>
                  <a:pt x="469" y="586"/>
                </a:lnTo>
                <a:lnTo>
                  <a:pt x="461" y="590"/>
                </a:lnTo>
                <a:lnTo>
                  <a:pt x="453" y="590"/>
                </a:lnTo>
                <a:close/>
                <a:moveTo>
                  <a:pt x="317" y="636"/>
                </a:moveTo>
                <a:lnTo>
                  <a:pt x="313" y="642"/>
                </a:lnTo>
                <a:lnTo>
                  <a:pt x="313" y="645"/>
                </a:lnTo>
                <a:lnTo>
                  <a:pt x="313" y="651"/>
                </a:lnTo>
                <a:lnTo>
                  <a:pt x="317" y="657"/>
                </a:lnTo>
                <a:lnTo>
                  <a:pt x="317" y="651"/>
                </a:lnTo>
                <a:lnTo>
                  <a:pt x="319" y="647"/>
                </a:lnTo>
                <a:lnTo>
                  <a:pt x="350" y="605"/>
                </a:lnTo>
                <a:lnTo>
                  <a:pt x="350" y="588"/>
                </a:lnTo>
                <a:lnTo>
                  <a:pt x="317" y="636"/>
                </a:lnTo>
                <a:close/>
                <a:moveTo>
                  <a:pt x="451" y="578"/>
                </a:moveTo>
                <a:lnTo>
                  <a:pt x="451" y="578"/>
                </a:lnTo>
                <a:lnTo>
                  <a:pt x="451" y="578"/>
                </a:lnTo>
                <a:lnTo>
                  <a:pt x="459" y="578"/>
                </a:lnTo>
                <a:lnTo>
                  <a:pt x="465" y="574"/>
                </a:lnTo>
                <a:lnTo>
                  <a:pt x="469" y="572"/>
                </a:lnTo>
                <a:lnTo>
                  <a:pt x="469" y="523"/>
                </a:lnTo>
                <a:lnTo>
                  <a:pt x="446" y="540"/>
                </a:lnTo>
                <a:lnTo>
                  <a:pt x="380" y="534"/>
                </a:lnTo>
                <a:lnTo>
                  <a:pt x="378" y="534"/>
                </a:lnTo>
                <a:lnTo>
                  <a:pt x="378" y="534"/>
                </a:lnTo>
                <a:lnTo>
                  <a:pt x="378" y="572"/>
                </a:lnTo>
                <a:lnTo>
                  <a:pt x="451" y="578"/>
                </a:lnTo>
                <a:close/>
                <a:moveTo>
                  <a:pt x="546" y="486"/>
                </a:moveTo>
                <a:lnTo>
                  <a:pt x="544" y="484"/>
                </a:lnTo>
                <a:lnTo>
                  <a:pt x="538" y="478"/>
                </a:lnTo>
                <a:lnTo>
                  <a:pt x="532" y="476"/>
                </a:lnTo>
                <a:lnTo>
                  <a:pt x="524" y="478"/>
                </a:lnTo>
                <a:lnTo>
                  <a:pt x="519" y="480"/>
                </a:lnTo>
                <a:lnTo>
                  <a:pt x="496" y="499"/>
                </a:lnTo>
                <a:lnTo>
                  <a:pt x="496" y="549"/>
                </a:lnTo>
                <a:lnTo>
                  <a:pt x="544" y="511"/>
                </a:lnTo>
                <a:lnTo>
                  <a:pt x="547" y="505"/>
                </a:lnTo>
                <a:lnTo>
                  <a:pt x="549" y="499"/>
                </a:lnTo>
                <a:lnTo>
                  <a:pt x="549" y="492"/>
                </a:lnTo>
                <a:lnTo>
                  <a:pt x="546" y="486"/>
                </a:lnTo>
                <a:close/>
                <a:moveTo>
                  <a:pt x="382" y="523"/>
                </a:moveTo>
                <a:lnTo>
                  <a:pt x="402" y="524"/>
                </a:lnTo>
                <a:lnTo>
                  <a:pt x="402" y="524"/>
                </a:lnTo>
                <a:lnTo>
                  <a:pt x="444" y="528"/>
                </a:lnTo>
                <a:lnTo>
                  <a:pt x="461" y="515"/>
                </a:lnTo>
                <a:lnTo>
                  <a:pt x="467" y="498"/>
                </a:lnTo>
                <a:lnTo>
                  <a:pt x="442" y="519"/>
                </a:lnTo>
                <a:lnTo>
                  <a:pt x="378" y="513"/>
                </a:lnTo>
                <a:lnTo>
                  <a:pt x="378" y="523"/>
                </a:lnTo>
                <a:lnTo>
                  <a:pt x="380" y="523"/>
                </a:lnTo>
                <a:lnTo>
                  <a:pt x="382" y="523"/>
                </a:lnTo>
                <a:close/>
              </a:path>
            </a:pathLst>
          </a:custGeom>
          <a:solidFill>
            <a:schemeClr val="accent6">
              <a:lumMod val="75000"/>
            </a:schemeClr>
          </a:solidFill>
          <a:ln w="9525">
            <a:noFill/>
            <a:round/>
            <a:headEnd/>
            <a:tailEnd/>
          </a:ln>
        </p:spPr>
        <p:txBody>
          <a:bodyPr vert="horz" wrap="square" lIns="86646" tIns="43323" rIns="86646" bIns="43323" numCol="1" anchor="t" anchorCtr="0" compatLnSpc="1">
            <a:prstTxWarp prst="textNoShape">
              <a:avLst/>
            </a:prstTxWarp>
          </a:bodyPr>
          <a:lstStyle/>
          <a:p>
            <a:endParaRPr lang="en-ZA" sz="1706"/>
          </a:p>
        </p:txBody>
      </p:sp>
    </p:spTree>
    <p:extLst>
      <p:ext uri="{BB962C8B-B14F-4D97-AF65-F5344CB8AC3E}">
        <p14:creationId xmlns:p14="http://schemas.microsoft.com/office/powerpoint/2010/main" val="4057883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66" y="-252412"/>
            <a:ext cx="10515600" cy="1125870"/>
          </a:xfrm>
        </p:spPr>
        <p:txBody>
          <a:bodyPr/>
          <a:lstStyle/>
          <a:p>
            <a:r>
              <a:rPr lang="en-ZA" dirty="0" smtClean="0"/>
              <a:t>The New National Planning Commission</a:t>
            </a:r>
            <a:endParaRPr lang="en-GB" dirty="0"/>
          </a:p>
        </p:txBody>
      </p:sp>
      <p:sp>
        <p:nvSpPr>
          <p:cNvPr id="3" name="Content Placeholder 2"/>
          <p:cNvSpPr>
            <a:spLocks noGrp="1"/>
          </p:cNvSpPr>
          <p:nvPr>
            <p:ph idx="1"/>
          </p:nvPr>
        </p:nvSpPr>
        <p:spPr>
          <a:xfrm>
            <a:off x="742666" y="614149"/>
            <a:ext cx="10515600" cy="5742201"/>
          </a:xfrm>
        </p:spPr>
        <p:txBody>
          <a:bodyPr>
            <a:normAutofit lnSpcReduction="10000"/>
          </a:bodyPr>
          <a:lstStyle/>
          <a:p>
            <a:pPr fontAlgn="t"/>
            <a:r>
              <a:rPr lang="en-US" dirty="0"/>
              <a:t>The mandate of the new </a:t>
            </a:r>
            <a:r>
              <a:rPr lang="en-US" dirty="0" smtClean="0"/>
              <a:t>NPC </a:t>
            </a:r>
            <a:r>
              <a:rPr lang="en-US" dirty="0"/>
              <a:t>is to: </a:t>
            </a:r>
            <a:endParaRPr lang="en-GB" dirty="0"/>
          </a:p>
          <a:p>
            <a:pPr marL="914400" lvl="1" indent="-457200" fontAlgn="t">
              <a:buFont typeface="+mj-lt"/>
              <a:buAutoNum type="arabicParenR"/>
            </a:pPr>
            <a:r>
              <a:rPr lang="en-US" dirty="0"/>
              <a:t>promote and advance the implementation of the NDP across different sectors of society; </a:t>
            </a:r>
            <a:endParaRPr lang="en-GB" dirty="0"/>
          </a:p>
          <a:p>
            <a:pPr marL="914400" lvl="1" indent="-457200" fontAlgn="t">
              <a:buFont typeface="+mj-lt"/>
              <a:buAutoNum type="arabicParenR"/>
            </a:pPr>
            <a:r>
              <a:rPr lang="en-US" dirty="0"/>
              <a:t>undertake detailed planning in a selected number of sectors; </a:t>
            </a:r>
            <a:endParaRPr lang="en-GB" dirty="0"/>
          </a:p>
          <a:p>
            <a:pPr marL="914400" lvl="1" indent="-457200" fontAlgn="t">
              <a:buFont typeface="+mj-lt"/>
              <a:buAutoNum type="arabicParenR"/>
            </a:pPr>
            <a:r>
              <a:rPr lang="en-US" dirty="0"/>
              <a:t>conduct regular engagements with various sectors of society on all matters pertaining to the long-term development of the country; </a:t>
            </a:r>
            <a:endParaRPr lang="en-GB" dirty="0"/>
          </a:p>
          <a:p>
            <a:pPr marL="914400" lvl="1" indent="-457200" fontAlgn="t">
              <a:buFont typeface="+mj-lt"/>
              <a:buAutoNum type="arabicParenR"/>
            </a:pPr>
            <a:r>
              <a:rPr lang="en-US" dirty="0"/>
              <a:t>facilitate stakeholder engagements aimed at forging a social compact towards more effective implementation of the NDP; </a:t>
            </a:r>
            <a:endParaRPr lang="en-GB" dirty="0"/>
          </a:p>
          <a:p>
            <a:pPr marL="914400" lvl="1" indent="-457200" fontAlgn="t">
              <a:buFont typeface="+mj-lt"/>
              <a:buAutoNum type="arabicParenR"/>
            </a:pPr>
            <a:r>
              <a:rPr lang="en-US" dirty="0"/>
              <a:t>take a cross-cutting view, undertake research into long-term trends, </a:t>
            </a:r>
            <a:r>
              <a:rPr lang="en-US" dirty="0" err="1"/>
              <a:t>analyse</a:t>
            </a:r>
            <a:r>
              <a:rPr lang="en-US" dirty="0"/>
              <a:t> implementation of short- to medium-term plans; and </a:t>
            </a:r>
            <a:endParaRPr lang="en-GB" dirty="0"/>
          </a:p>
          <a:p>
            <a:pPr marL="914400" lvl="1" indent="-457200" fontAlgn="t">
              <a:buFont typeface="+mj-lt"/>
              <a:buAutoNum type="arabicParenR"/>
            </a:pPr>
            <a:r>
              <a:rPr lang="en-US" dirty="0"/>
              <a:t>contribute to the development of international partnerships and networks on national planning. </a:t>
            </a:r>
            <a:endParaRPr lang="en-GB" dirty="0"/>
          </a:p>
          <a:p>
            <a:pPr fontAlgn="t"/>
            <a:r>
              <a:rPr lang="en-US" dirty="0"/>
              <a:t>The </a:t>
            </a:r>
            <a:r>
              <a:rPr lang="en-US" dirty="0" smtClean="0"/>
              <a:t>NPC has decided to </a:t>
            </a:r>
            <a:r>
              <a:rPr lang="en-US" dirty="0"/>
              <a:t>focus on the economy and help us formulate more effective ways of responding to the economic </a:t>
            </a:r>
            <a:r>
              <a:rPr lang="en-US" dirty="0" smtClean="0"/>
              <a:t>challenges into the long-term. </a:t>
            </a:r>
          </a:p>
          <a:p>
            <a:pPr fontAlgn="t"/>
            <a:r>
              <a:rPr lang="en-US" dirty="0" smtClean="0"/>
              <a:t>Fighting the triple challenges of poverty, unemployment, </a:t>
            </a:r>
            <a:r>
              <a:rPr lang="en-US" dirty="0"/>
              <a:t>inequality </a:t>
            </a:r>
            <a:r>
              <a:rPr lang="en-US" dirty="0" smtClean="0"/>
              <a:t>remains at </a:t>
            </a:r>
            <a:r>
              <a:rPr lang="en-US" dirty="0"/>
              <a:t>the </a:t>
            </a:r>
            <a:r>
              <a:rPr lang="en-US" dirty="0" smtClean="0"/>
              <a:t>core of our implementation efforts</a:t>
            </a:r>
            <a:endParaRPr lang="en-GB" dirty="0"/>
          </a:p>
        </p:txBody>
      </p:sp>
      <p:sp>
        <p:nvSpPr>
          <p:cNvPr id="4" name="Slide Number Placeholder 3"/>
          <p:cNvSpPr>
            <a:spLocks noGrp="1"/>
          </p:cNvSpPr>
          <p:nvPr>
            <p:ph type="sldNum" sz="quarter" idx="12"/>
          </p:nvPr>
        </p:nvSpPr>
        <p:spPr/>
        <p:txBody>
          <a:bodyPr/>
          <a:lstStyle/>
          <a:p>
            <a:fld id="{186B4BBF-94F1-4A69-813F-89B9AEBF0AAE}" type="slidenum">
              <a:rPr lang="en-GB" smtClean="0"/>
              <a:t>12</a:t>
            </a:fld>
            <a:endParaRPr lang="en-GB"/>
          </a:p>
        </p:txBody>
      </p:sp>
    </p:spTree>
    <p:extLst>
      <p:ext uri="{BB962C8B-B14F-4D97-AF65-F5344CB8AC3E}">
        <p14:creationId xmlns:p14="http://schemas.microsoft.com/office/powerpoint/2010/main" val="2690798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98" y="1047512"/>
            <a:ext cx="5931090" cy="2323485"/>
          </a:xfrm>
        </p:spPr>
        <p:txBody>
          <a:bodyPr/>
          <a:lstStyle/>
          <a:p>
            <a:r>
              <a:rPr lang="en-ZA" dirty="0" smtClean="0"/>
              <a:t>IMPLEMENTATION OF THE NDP</a:t>
            </a:r>
            <a:endParaRPr lang="en-GB" dirty="0"/>
          </a:p>
        </p:txBody>
      </p:sp>
      <p:sp>
        <p:nvSpPr>
          <p:cNvPr id="4" name="Slide Number Placeholder 3"/>
          <p:cNvSpPr>
            <a:spLocks noGrp="1"/>
          </p:cNvSpPr>
          <p:nvPr>
            <p:ph type="sldNum" sz="quarter" idx="12"/>
          </p:nvPr>
        </p:nvSpPr>
        <p:spPr/>
        <p:txBody>
          <a:bodyPr/>
          <a:lstStyle/>
          <a:p>
            <a:fld id="{186B4BBF-94F1-4A69-813F-89B9AEBF0AAE}" type="slidenum">
              <a:rPr lang="en-GB" smtClean="0"/>
              <a:t>13</a:t>
            </a:fld>
            <a:endParaRPr lang="en-GB"/>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77671"/>
            <a:ext cx="3287973" cy="4817659"/>
          </a:xfrm>
          <a:prstGeom prst="rect">
            <a:avLst/>
          </a:prstGeom>
          <a:noFill/>
          <a:ln>
            <a:noFill/>
          </a:ln>
        </p:spPr>
      </p:pic>
    </p:spTree>
    <p:extLst>
      <p:ext uri="{BB962C8B-B14F-4D97-AF65-F5344CB8AC3E}">
        <p14:creationId xmlns:p14="http://schemas.microsoft.com/office/powerpoint/2010/main" val="175183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65" y="-252413"/>
            <a:ext cx="10515600" cy="1139517"/>
          </a:xfrm>
        </p:spPr>
        <p:txBody>
          <a:bodyPr/>
          <a:lstStyle/>
          <a:p>
            <a:r>
              <a:rPr lang="en-ZA" dirty="0" smtClean="0"/>
              <a:t>The Medium-Term Strategic Framework</a:t>
            </a:r>
            <a:endParaRPr lang="en-GB" dirty="0"/>
          </a:p>
        </p:txBody>
      </p:sp>
      <p:sp>
        <p:nvSpPr>
          <p:cNvPr id="3" name="Content Placeholder 2"/>
          <p:cNvSpPr>
            <a:spLocks noGrp="1"/>
          </p:cNvSpPr>
          <p:nvPr>
            <p:ph idx="1"/>
          </p:nvPr>
        </p:nvSpPr>
        <p:spPr>
          <a:xfrm>
            <a:off x="838200" y="733803"/>
            <a:ext cx="10515600" cy="5380393"/>
          </a:xfrm>
        </p:spPr>
        <p:txBody>
          <a:bodyPr>
            <a:normAutofit/>
          </a:bodyPr>
          <a:lstStyle/>
          <a:p>
            <a:pPr fontAlgn="t"/>
            <a:r>
              <a:rPr lang="en-US" dirty="0"/>
              <a:t>In 2014, the NDP was translated into the Medium Term Strategic Framework for the period 2014 – 2019 which coincides with the term of the current administration.</a:t>
            </a:r>
            <a:endParaRPr lang="en-GB" dirty="0"/>
          </a:p>
          <a:p>
            <a:pPr fontAlgn="t"/>
            <a:r>
              <a:rPr lang="en-US" dirty="0"/>
              <a:t>Government has adopted 14 </a:t>
            </a:r>
            <a:r>
              <a:rPr lang="en-US" dirty="0" smtClean="0"/>
              <a:t>outcome priorities based on the NDP. </a:t>
            </a:r>
            <a:endParaRPr lang="en-GB" dirty="0"/>
          </a:p>
          <a:p>
            <a:pPr fontAlgn="t"/>
            <a:r>
              <a:rPr lang="en-US" dirty="0" smtClean="0"/>
              <a:t>For </a:t>
            </a:r>
            <a:r>
              <a:rPr lang="en-US" dirty="0"/>
              <a:t>each outcome, there is a coordinating minister who is held accountable for its achievement. </a:t>
            </a:r>
            <a:endParaRPr lang="en-GB" dirty="0"/>
          </a:p>
          <a:p>
            <a:pPr fontAlgn="t"/>
            <a:r>
              <a:rPr lang="en-US" dirty="0"/>
              <a:t>The President has signed performance agreements with all ministers that set out what each minister is expected to deliver. This is in addition to the established practice of entering into performance agreements with directors-general and other senior managers in the public service. </a:t>
            </a:r>
            <a:endParaRPr lang="en-GB" dirty="0"/>
          </a:p>
          <a:p>
            <a:pPr fontAlgn="t"/>
            <a:r>
              <a:rPr lang="en-US" dirty="0" smtClean="0"/>
              <a:t>On </a:t>
            </a:r>
            <a:r>
              <a:rPr lang="en-US" dirty="0"/>
              <a:t>a quarterly basis a progress report on each outcome is presented to Cabinet. </a:t>
            </a:r>
            <a:endParaRPr lang="en-US" dirty="0" smtClean="0"/>
          </a:p>
          <a:p>
            <a:pPr fontAlgn="t"/>
            <a:r>
              <a:rPr lang="en-US" dirty="0" smtClean="0"/>
              <a:t>DPME </a:t>
            </a:r>
            <a:r>
              <a:rPr lang="en-US" dirty="0"/>
              <a:t>plays a central role in the monitoring of the implementation of the MTSF and all other government </a:t>
            </a:r>
            <a:r>
              <a:rPr lang="en-US" dirty="0" smtClean="0"/>
              <a:t>commitments</a:t>
            </a:r>
            <a:endParaRPr lang="en-GB" dirty="0"/>
          </a:p>
          <a:p>
            <a:endParaRPr lang="en-GB" dirty="0"/>
          </a:p>
        </p:txBody>
      </p:sp>
      <p:sp>
        <p:nvSpPr>
          <p:cNvPr id="4" name="Slide Number Placeholder 3"/>
          <p:cNvSpPr>
            <a:spLocks noGrp="1"/>
          </p:cNvSpPr>
          <p:nvPr>
            <p:ph type="sldNum" sz="quarter" idx="12"/>
          </p:nvPr>
        </p:nvSpPr>
        <p:spPr/>
        <p:txBody>
          <a:bodyPr/>
          <a:lstStyle/>
          <a:p>
            <a:fld id="{186B4BBF-94F1-4A69-813F-89B9AEBF0AAE}" type="slidenum">
              <a:rPr lang="en-GB" smtClean="0"/>
              <a:t>14</a:t>
            </a:fld>
            <a:endParaRPr lang="en-GB"/>
          </a:p>
        </p:txBody>
      </p:sp>
    </p:spTree>
    <p:extLst>
      <p:ext uri="{BB962C8B-B14F-4D97-AF65-F5344CB8AC3E}">
        <p14:creationId xmlns:p14="http://schemas.microsoft.com/office/powerpoint/2010/main" val="3652599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10656" y="908720"/>
            <a:ext cx="9144000" cy="5949280"/>
          </a:xfrm>
          <a:prstGeom prst="rect">
            <a:avLst/>
          </a:prstGeom>
          <a:solidFill>
            <a:schemeClr val="bg1">
              <a:lumMod val="85000"/>
            </a:schemeClr>
          </a:solidFill>
          <a:ln w="0">
            <a:noFill/>
            <a:prstDash val="solid"/>
            <a:round/>
            <a:headEnd/>
            <a:tailEnd/>
          </a:ln>
        </p:spPr>
        <p:txBody>
          <a:bodyPr/>
          <a:lstStyle/>
          <a:p>
            <a:pPr algn="ctr">
              <a:defRPr/>
            </a:pPr>
            <a:endParaRPr lang="en-US" dirty="0">
              <a:solidFill>
                <a:schemeClr val="tx1">
                  <a:lumMod val="75000"/>
                  <a:lumOff val="25000"/>
                </a:schemeClr>
              </a:solidFill>
            </a:endParaRPr>
          </a:p>
        </p:txBody>
      </p:sp>
      <p:graphicFrame>
        <p:nvGraphicFramePr>
          <p:cNvPr id="6" name="Chart 5"/>
          <p:cNvGraphicFramePr/>
          <p:nvPr>
            <p:extLst/>
          </p:nvPr>
        </p:nvGraphicFramePr>
        <p:xfrm>
          <a:off x="3071665" y="1040274"/>
          <a:ext cx="4392488" cy="5370253"/>
        </p:xfrm>
        <a:graphic>
          <a:graphicData uri="http://schemas.openxmlformats.org/drawingml/2006/chart">
            <c:chart xmlns:c="http://schemas.openxmlformats.org/drawingml/2006/chart" xmlns:r="http://schemas.openxmlformats.org/officeDocument/2006/relationships" r:id="rId3"/>
          </a:graphicData>
        </a:graphic>
      </p:graphicFrame>
      <p:sp>
        <p:nvSpPr>
          <p:cNvPr id="11" name="Snip Diagonal Corner Rectangle 92"/>
          <p:cNvSpPr>
            <a:spLocks/>
          </p:cNvSpPr>
          <p:nvPr/>
        </p:nvSpPr>
        <p:spPr bwMode="auto">
          <a:xfrm>
            <a:off x="5712001" y="2080631"/>
            <a:ext cx="2513412" cy="1262837"/>
          </a:xfrm>
          <a:custGeom>
            <a:avLst/>
            <a:gdLst>
              <a:gd name="T0" fmla="*/ 0 w 2100263"/>
              <a:gd name="T1" fmla="*/ 0 h 1835150"/>
              <a:gd name="T2" fmla="*/ 1794399 w 2100263"/>
              <a:gd name="T3" fmla="*/ 0 h 1835150"/>
              <a:gd name="T4" fmla="*/ 2100263 w 2100263"/>
              <a:gd name="T5" fmla="*/ 305864 h 1835150"/>
              <a:gd name="T6" fmla="*/ 2100263 w 2100263"/>
              <a:gd name="T7" fmla="*/ 1835150 h 1835150"/>
              <a:gd name="T8" fmla="*/ 2100263 w 2100263"/>
              <a:gd name="T9" fmla="*/ 1835150 h 1835150"/>
              <a:gd name="T10" fmla="*/ 305864 w 2100263"/>
              <a:gd name="T11" fmla="*/ 1835150 h 1835150"/>
              <a:gd name="T12" fmla="*/ 0 w 2100263"/>
              <a:gd name="T13" fmla="*/ 1529286 h 1835150"/>
              <a:gd name="T14" fmla="*/ 0 w 2100263"/>
              <a:gd name="T15" fmla="*/ 0 h 1835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0263" h="1835150">
                <a:moveTo>
                  <a:pt x="0" y="0"/>
                </a:moveTo>
                <a:lnTo>
                  <a:pt x="1794399" y="0"/>
                </a:lnTo>
                <a:lnTo>
                  <a:pt x="2100263" y="305864"/>
                </a:lnTo>
                <a:lnTo>
                  <a:pt x="2100263" y="1835150"/>
                </a:lnTo>
                <a:lnTo>
                  <a:pt x="305864" y="1835150"/>
                </a:lnTo>
                <a:lnTo>
                  <a:pt x="0" y="1529286"/>
                </a:lnTo>
                <a:lnTo>
                  <a:pt x="0" y="0"/>
                </a:lnTo>
                <a:close/>
              </a:path>
            </a:pathLst>
          </a:custGeom>
          <a:solidFill>
            <a:srgbClr val="FF0000"/>
          </a:solidFill>
          <a:ln>
            <a:noFill/>
          </a:ln>
          <a:effectLst>
            <a:outerShdw blurRad="40000" dist="23000" dir="5400000" rotWithShape="0">
              <a:srgbClr val="000000">
                <a:alpha val="34999"/>
              </a:srgbClr>
            </a:outerShdw>
          </a:effectLst>
        </p:spPr>
        <p:txBody>
          <a:bodyPr anchor="ctr"/>
          <a:lstStyle/>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r>
              <a:rPr lang="en-ZA" b="1" dirty="0">
                <a:solidFill>
                  <a:schemeClr val="bg1"/>
                </a:solidFill>
                <a:latin typeface="Open sans"/>
              </a:rPr>
              <a:t>Unemployment is now the major driver of poverty in the country</a:t>
            </a: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p:txBody>
      </p:sp>
      <p:sp>
        <p:nvSpPr>
          <p:cNvPr id="13" name="Left Brace 12"/>
          <p:cNvSpPr/>
          <p:nvPr/>
        </p:nvSpPr>
        <p:spPr>
          <a:xfrm>
            <a:off x="2574787" y="1853536"/>
            <a:ext cx="655093" cy="3015625"/>
          </a:xfrm>
          <a:prstGeom prst="lef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sp>
        <p:nvSpPr>
          <p:cNvPr id="14" name="TextBox 13"/>
          <p:cNvSpPr txBox="1"/>
          <p:nvPr/>
        </p:nvSpPr>
        <p:spPr>
          <a:xfrm>
            <a:off x="1623511" y="3172616"/>
            <a:ext cx="1059609" cy="646331"/>
          </a:xfrm>
          <a:prstGeom prst="rect">
            <a:avLst/>
          </a:prstGeom>
          <a:noFill/>
        </p:spPr>
        <p:txBody>
          <a:bodyPr wrap="square" rtlCol="0">
            <a:spAutoFit/>
          </a:bodyPr>
          <a:lstStyle/>
          <a:p>
            <a:r>
              <a:rPr lang="en-ZA" b="1" dirty="0">
                <a:solidFill>
                  <a:schemeClr val="bg1">
                    <a:lumMod val="50000"/>
                  </a:schemeClr>
                </a:solidFill>
              </a:rPr>
              <a:t>Living standard</a:t>
            </a:r>
          </a:p>
        </p:txBody>
      </p:sp>
      <p:sp>
        <p:nvSpPr>
          <p:cNvPr id="15" name="Left Brace 14"/>
          <p:cNvSpPr/>
          <p:nvPr/>
        </p:nvSpPr>
        <p:spPr>
          <a:xfrm>
            <a:off x="2661671" y="5085184"/>
            <a:ext cx="552728" cy="864096"/>
          </a:xfrm>
          <a:prstGeom prst="lef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sp>
        <p:nvSpPr>
          <p:cNvPr id="17" name="TextBox 16"/>
          <p:cNvSpPr txBox="1"/>
          <p:nvPr/>
        </p:nvSpPr>
        <p:spPr>
          <a:xfrm>
            <a:off x="1630009" y="5347955"/>
            <a:ext cx="1133988" cy="369332"/>
          </a:xfrm>
          <a:prstGeom prst="rect">
            <a:avLst/>
          </a:prstGeom>
          <a:noFill/>
        </p:spPr>
        <p:txBody>
          <a:bodyPr wrap="square" rtlCol="0">
            <a:spAutoFit/>
          </a:bodyPr>
          <a:lstStyle/>
          <a:p>
            <a:r>
              <a:rPr lang="en-ZA" b="1" dirty="0">
                <a:solidFill>
                  <a:srgbClr val="FF0000"/>
                </a:solidFill>
              </a:rPr>
              <a:t>Education</a:t>
            </a:r>
          </a:p>
        </p:txBody>
      </p:sp>
      <p:sp>
        <p:nvSpPr>
          <p:cNvPr id="18" name="TextBox 17"/>
          <p:cNvSpPr txBox="1"/>
          <p:nvPr/>
        </p:nvSpPr>
        <p:spPr>
          <a:xfrm>
            <a:off x="1623510" y="5993982"/>
            <a:ext cx="829102" cy="369332"/>
          </a:xfrm>
          <a:prstGeom prst="rect">
            <a:avLst/>
          </a:prstGeom>
          <a:noFill/>
        </p:spPr>
        <p:txBody>
          <a:bodyPr wrap="square" rtlCol="0">
            <a:spAutoFit/>
          </a:bodyPr>
          <a:lstStyle/>
          <a:p>
            <a:r>
              <a:rPr lang="en-ZA" b="1" dirty="0">
                <a:solidFill>
                  <a:schemeClr val="bg1">
                    <a:lumMod val="50000"/>
                  </a:schemeClr>
                </a:solidFill>
              </a:rPr>
              <a:t>Health</a:t>
            </a:r>
          </a:p>
        </p:txBody>
      </p:sp>
      <p:sp>
        <p:nvSpPr>
          <p:cNvPr id="19" name="TextBox 18"/>
          <p:cNvSpPr txBox="1"/>
          <p:nvPr/>
        </p:nvSpPr>
        <p:spPr>
          <a:xfrm>
            <a:off x="1617543" y="1268761"/>
            <a:ext cx="1284791" cy="646331"/>
          </a:xfrm>
          <a:prstGeom prst="rect">
            <a:avLst/>
          </a:prstGeom>
          <a:noFill/>
        </p:spPr>
        <p:txBody>
          <a:bodyPr wrap="square" rtlCol="0">
            <a:spAutoFit/>
          </a:bodyPr>
          <a:lstStyle/>
          <a:p>
            <a:r>
              <a:rPr lang="en-ZA" b="1" dirty="0">
                <a:solidFill>
                  <a:srgbClr val="FF0000"/>
                </a:solidFill>
              </a:rPr>
              <a:t>Economic activity</a:t>
            </a:r>
          </a:p>
        </p:txBody>
      </p:sp>
      <p:cxnSp>
        <p:nvCxnSpPr>
          <p:cNvPr id="21" name="Straight Arrow Connector 20"/>
          <p:cNvCxnSpPr/>
          <p:nvPr/>
        </p:nvCxnSpPr>
        <p:spPr>
          <a:xfrm>
            <a:off x="2763998" y="1599796"/>
            <a:ext cx="491569" cy="1364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697623" y="6161671"/>
            <a:ext cx="511784" cy="158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6" name="Chart 25"/>
          <p:cNvGraphicFramePr/>
          <p:nvPr>
            <p:extLst/>
          </p:nvPr>
        </p:nvGraphicFramePr>
        <p:xfrm>
          <a:off x="8225413" y="980728"/>
          <a:ext cx="2318414" cy="289458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8690708" y="2415649"/>
            <a:ext cx="1862920" cy="707886"/>
          </a:xfrm>
          <a:prstGeom prst="rect">
            <a:avLst/>
          </a:prstGeom>
          <a:solidFill>
            <a:prstClr val="white">
              <a:lumMod val="85000"/>
            </a:prstClr>
          </a:solidFill>
        </p:spPr>
        <p:txBody>
          <a:bodyPr wrap="square" rtlCol="0">
            <a:spAutoFit/>
          </a:bodyPr>
          <a:lstStyle/>
          <a:p>
            <a:r>
              <a:rPr lang="en-ZA" sz="2000" b="1" dirty="0"/>
              <a:t>Unemployment rate</a:t>
            </a:r>
          </a:p>
        </p:txBody>
      </p:sp>
      <p:sp>
        <p:nvSpPr>
          <p:cNvPr id="2" name="Rectangle 1"/>
          <p:cNvSpPr/>
          <p:nvPr/>
        </p:nvSpPr>
        <p:spPr>
          <a:xfrm>
            <a:off x="1623510" y="23466"/>
            <a:ext cx="8864978" cy="584775"/>
          </a:xfrm>
          <a:prstGeom prst="rect">
            <a:avLst/>
          </a:prstGeom>
        </p:spPr>
        <p:txBody>
          <a:bodyPr wrap="square">
            <a:spAutoFit/>
          </a:bodyPr>
          <a:lstStyle/>
          <a:p>
            <a:pPr algn="ctr"/>
            <a:r>
              <a:rPr lang="en-ZA" sz="3200" b="1" dirty="0" smtClean="0">
                <a:solidFill>
                  <a:srgbClr val="00B050"/>
                </a:solidFill>
                <a:latin typeface="Arial" panose="020B0604020202020204" pitchFamily="34" charset="0"/>
                <a:ea typeface="+mj-ea"/>
                <a:cs typeface="Arial" panose="020B0604020202020204" pitchFamily="34" charset="0"/>
              </a:rPr>
              <a:t>Poverty is Multi-dimensional</a:t>
            </a:r>
            <a:endParaRPr lang="en-GB" sz="3200" b="1" dirty="0">
              <a:solidFill>
                <a:srgbClr val="00B050"/>
              </a:solidFill>
              <a:latin typeface="Arial" panose="020B0604020202020204" pitchFamily="34" charset="0"/>
              <a:cs typeface="Arial" panose="020B0604020202020204" pitchFamily="34" charset="0"/>
            </a:endParaRPr>
          </a:p>
        </p:txBody>
      </p:sp>
      <p:sp>
        <p:nvSpPr>
          <p:cNvPr id="28" name="Snip Diagonal Corner Rectangle 92"/>
          <p:cNvSpPr>
            <a:spLocks/>
          </p:cNvSpPr>
          <p:nvPr/>
        </p:nvSpPr>
        <p:spPr bwMode="auto">
          <a:xfrm>
            <a:off x="6716781" y="4933474"/>
            <a:ext cx="2521367" cy="1391526"/>
          </a:xfrm>
          <a:custGeom>
            <a:avLst/>
            <a:gdLst>
              <a:gd name="T0" fmla="*/ 0 w 2100263"/>
              <a:gd name="T1" fmla="*/ 0 h 1835150"/>
              <a:gd name="T2" fmla="*/ 1794399 w 2100263"/>
              <a:gd name="T3" fmla="*/ 0 h 1835150"/>
              <a:gd name="T4" fmla="*/ 2100263 w 2100263"/>
              <a:gd name="T5" fmla="*/ 305864 h 1835150"/>
              <a:gd name="T6" fmla="*/ 2100263 w 2100263"/>
              <a:gd name="T7" fmla="*/ 1835150 h 1835150"/>
              <a:gd name="T8" fmla="*/ 2100263 w 2100263"/>
              <a:gd name="T9" fmla="*/ 1835150 h 1835150"/>
              <a:gd name="T10" fmla="*/ 305864 w 2100263"/>
              <a:gd name="T11" fmla="*/ 1835150 h 1835150"/>
              <a:gd name="T12" fmla="*/ 0 w 2100263"/>
              <a:gd name="T13" fmla="*/ 1529286 h 1835150"/>
              <a:gd name="T14" fmla="*/ 0 w 2100263"/>
              <a:gd name="T15" fmla="*/ 0 h 1835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0263" h="1835150">
                <a:moveTo>
                  <a:pt x="0" y="0"/>
                </a:moveTo>
                <a:lnTo>
                  <a:pt x="1794399" y="0"/>
                </a:lnTo>
                <a:lnTo>
                  <a:pt x="2100263" y="305864"/>
                </a:lnTo>
                <a:lnTo>
                  <a:pt x="2100263" y="1835150"/>
                </a:lnTo>
                <a:lnTo>
                  <a:pt x="305864" y="1835150"/>
                </a:lnTo>
                <a:lnTo>
                  <a:pt x="0" y="1529286"/>
                </a:lnTo>
                <a:lnTo>
                  <a:pt x="0" y="0"/>
                </a:lnTo>
                <a:close/>
              </a:path>
            </a:pathLst>
          </a:custGeom>
          <a:solidFill>
            <a:srgbClr val="FF0000"/>
          </a:solidFill>
          <a:ln>
            <a:noFill/>
          </a:ln>
          <a:effectLst>
            <a:outerShdw blurRad="40000" dist="23000" dir="5400000" rotWithShape="0">
              <a:srgbClr val="000000">
                <a:alpha val="34999"/>
              </a:srgbClr>
            </a:outerShdw>
          </a:effectLst>
        </p:spPr>
        <p:txBody>
          <a:bodyPr anchor="ctr"/>
          <a:lstStyle/>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r>
              <a:rPr lang="en-ZA" b="1" dirty="0">
                <a:solidFill>
                  <a:schemeClr val="bg1"/>
                </a:solidFill>
                <a:latin typeface="Open sans"/>
              </a:rPr>
              <a:t>Quality education and skills development are also key to tackling poverty</a:t>
            </a: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a:p>
            <a:pPr algn="ctr">
              <a:defRPr/>
            </a:pPr>
            <a:endParaRPr lang="en-ZA" b="1" dirty="0">
              <a:solidFill>
                <a:schemeClr val="bg1"/>
              </a:solidFill>
              <a:latin typeface="Open sans"/>
            </a:endParaRPr>
          </a:p>
        </p:txBody>
      </p:sp>
      <p:sp>
        <p:nvSpPr>
          <p:cNvPr id="3" name="Slide Number Placeholder 2"/>
          <p:cNvSpPr>
            <a:spLocks noGrp="1"/>
          </p:cNvSpPr>
          <p:nvPr>
            <p:ph type="sldNum" sz="quarter" idx="12"/>
          </p:nvPr>
        </p:nvSpPr>
        <p:spPr/>
        <p:txBody>
          <a:bodyPr/>
          <a:lstStyle/>
          <a:p>
            <a:fld id="{62FCFA25-5D18-49A5-88E9-0F628C2773BC}" type="slidenum">
              <a:rPr lang="en-ZA" smtClean="0"/>
              <a:t>15</a:t>
            </a:fld>
            <a:endParaRPr lang="en-ZA" dirty="0"/>
          </a:p>
        </p:txBody>
      </p:sp>
    </p:spTree>
    <p:extLst>
      <p:ext uri="{BB962C8B-B14F-4D97-AF65-F5344CB8AC3E}">
        <p14:creationId xmlns:p14="http://schemas.microsoft.com/office/powerpoint/2010/main" val="391662774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C2011" descr="EC 20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702" y="908723"/>
            <a:ext cx="5291827" cy="4989363"/>
          </a:xfrm>
          <a:prstGeom prst="rect">
            <a:avLst/>
          </a:prstGeom>
        </p:spPr>
      </p:pic>
      <p:sp>
        <p:nvSpPr>
          <p:cNvPr id="2" name="Title 1"/>
          <p:cNvSpPr>
            <a:spLocks noGrp="1"/>
          </p:cNvSpPr>
          <p:nvPr>
            <p:ph type="title"/>
          </p:nvPr>
        </p:nvSpPr>
        <p:spPr>
          <a:xfrm>
            <a:off x="3017658" y="116632"/>
            <a:ext cx="6172200" cy="1143000"/>
          </a:xfrm>
        </p:spPr>
        <p:txBody>
          <a:bodyPr>
            <a:normAutofit fontScale="90000"/>
          </a:bodyPr>
          <a:lstStyle/>
          <a:p>
            <a:pPr algn="ctr"/>
            <a:r>
              <a:rPr lang="en-ZA" b="1" dirty="0">
                <a:solidFill>
                  <a:srgbClr val="7F7F7F"/>
                </a:solidFill>
                <a:latin typeface="Open Sans"/>
                <a:ea typeface="Open Sans"/>
                <a:cs typeface="Open Sans"/>
              </a:rPr>
              <a:t>Mapping the poverty headcount by Municipality</a:t>
            </a:r>
            <a:br>
              <a:rPr lang="en-ZA" b="1" dirty="0">
                <a:solidFill>
                  <a:srgbClr val="7F7F7F"/>
                </a:solidFill>
                <a:latin typeface="Open Sans"/>
                <a:ea typeface="Open Sans"/>
                <a:cs typeface="Open Sans"/>
              </a:rPr>
            </a:br>
            <a:r>
              <a:rPr lang="en-ZA" b="1" dirty="0">
                <a:solidFill>
                  <a:srgbClr val="7F7F7F"/>
                </a:solidFill>
                <a:latin typeface="Open Sans"/>
                <a:ea typeface="Open Sans"/>
                <a:cs typeface="Open Sans"/>
              </a:rPr>
              <a:t>Eastern Cape – </a:t>
            </a:r>
            <a:r>
              <a:rPr lang="en-ZA" b="1" dirty="0" smtClean="0">
                <a:solidFill>
                  <a:srgbClr val="7F7F7F"/>
                </a:solidFill>
                <a:latin typeface="Open Sans"/>
                <a:ea typeface="Open Sans"/>
                <a:cs typeface="Open Sans"/>
              </a:rPr>
              <a:t>2001-2011 (</a:t>
            </a:r>
            <a:r>
              <a:rPr lang="en-ZA" b="1" dirty="0">
                <a:solidFill>
                  <a:srgbClr val="7F7F7F"/>
                </a:solidFill>
                <a:latin typeface="Open Sans"/>
                <a:ea typeface="Open Sans"/>
                <a:cs typeface="Open Sans"/>
              </a:rPr>
              <a:t>SAMPI</a:t>
            </a:r>
            <a:r>
              <a:rPr lang="en-ZA" b="1" dirty="0" smtClean="0">
                <a:solidFill>
                  <a:srgbClr val="7F7F7F"/>
                </a:solidFill>
                <a:latin typeface="Open Sans"/>
                <a:ea typeface="Open Sans"/>
                <a:cs typeface="Open Sans"/>
              </a:rPr>
              <a:t>)</a:t>
            </a:r>
            <a:endParaRPr lang="en-ZA" b="1" dirty="0">
              <a:solidFill>
                <a:srgbClr val="7F7F7F"/>
              </a:solidFill>
              <a:latin typeface="Open Sans"/>
              <a:ea typeface="Open Sans"/>
              <a:cs typeface="Open Sans"/>
            </a:endParaRPr>
          </a:p>
        </p:txBody>
      </p:sp>
      <p:pic>
        <p:nvPicPr>
          <p:cNvPr id="8" name="PEC2001" descr="EC 20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700" y="908720"/>
            <a:ext cx="5291826" cy="4989362"/>
          </a:xfrm>
          <a:prstGeom prst="rect">
            <a:avLst/>
          </a:prstGeom>
        </p:spPr>
      </p:pic>
      <p:sp>
        <p:nvSpPr>
          <p:cNvPr id="5" name="Rectangle 4"/>
          <p:cNvSpPr/>
          <p:nvPr/>
        </p:nvSpPr>
        <p:spPr bwMode="auto">
          <a:xfrm>
            <a:off x="2667000" y="0"/>
            <a:ext cx="6858000" cy="6165304"/>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pic>
        <p:nvPicPr>
          <p:cNvPr id="6" name="Content Placeholder 3"/>
          <p:cNvPicPr>
            <a:picLocks noGrp="1" noChangeAspect="1"/>
          </p:cNvPicPr>
          <p:nvPr>
            <p:ph idx="1"/>
          </p:nvPr>
        </p:nvPicPr>
        <p:blipFill>
          <a:blip r:embed="rId5"/>
          <a:stretch>
            <a:fillRect/>
          </a:stretch>
        </p:blipFill>
        <p:spPr>
          <a:xfrm>
            <a:off x="2286726" y="692696"/>
            <a:ext cx="6400800" cy="5029200"/>
          </a:xfrm>
          <a:prstGeom prst="rect">
            <a:avLst/>
          </a:prstGeom>
        </p:spPr>
      </p:pic>
      <p:sp useBgFill="1">
        <p:nvSpPr>
          <p:cNvPr id="9" name="Action Button: Forward or Next 8">
            <a:hlinkClick r:id="" action="ppaction://hlinkshowjump?jump=nextslide" highlightClick="1"/>
          </p:cNvPr>
          <p:cNvSpPr/>
          <p:nvPr/>
        </p:nvSpPr>
        <p:spPr bwMode="auto">
          <a:xfrm>
            <a:off x="2728441" y="632102"/>
            <a:ext cx="655544" cy="627530"/>
          </a:xfrm>
          <a:prstGeom prst="actionButtonForwardNext">
            <a:avLst/>
          </a:prstGeom>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prstClr val="black"/>
              </a:solidFill>
            </a:endParaRPr>
          </a:p>
        </p:txBody>
      </p:sp>
      <p:sp>
        <p:nvSpPr>
          <p:cNvPr id="3" name="Rectangle 2"/>
          <p:cNvSpPr/>
          <p:nvPr/>
        </p:nvSpPr>
        <p:spPr bwMode="auto">
          <a:xfrm>
            <a:off x="2963652" y="5229200"/>
            <a:ext cx="486054" cy="492696"/>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2" name="Rectangle 11"/>
          <p:cNvSpPr/>
          <p:nvPr/>
        </p:nvSpPr>
        <p:spPr>
          <a:xfrm>
            <a:off x="2667000" y="16152"/>
            <a:ext cx="6858000" cy="646331"/>
          </a:xfrm>
          <a:prstGeom prst="rect">
            <a:avLst/>
          </a:prstGeom>
        </p:spPr>
        <p:txBody>
          <a:bodyPr wrap="square">
            <a:spAutoFit/>
          </a:bodyPr>
          <a:lstStyle/>
          <a:p>
            <a:pPr algn="ctr"/>
            <a:r>
              <a:rPr lang="en-ZA" b="1" dirty="0">
                <a:solidFill>
                  <a:srgbClr val="00B050"/>
                </a:solidFill>
                <a:latin typeface="Open Sans"/>
                <a:ea typeface="Open Sans"/>
                <a:cs typeface="Open Sans"/>
              </a:rPr>
              <a:t>POVERTY HEADCOUNT BY MUNICIPALITY – 2001-2011 (SAMPI)</a:t>
            </a:r>
            <a:endParaRPr lang="en-US" dirty="0">
              <a:solidFill>
                <a:srgbClr val="00B050"/>
              </a:solidFill>
            </a:endParaRPr>
          </a:p>
        </p:txBody>
      </p:sp>
      <p:sp>
        <p:nvSpPr>
          <p:cNvPr id="10" name="Oval 9"/>
          <p:cNvSpPr/>
          <p:nvPr/>
        </p:nvSpPr>
        <p:spPr>
          <a:xfrm>
            <a:off x="8368285" y="1589518"/>
            <a:ext cx="2305367" cy="3639682"/>
          </a:xfrm>
          <a:prstGeom prst="ellipse">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schemeClr val="tx1"/>
                </a:solidFill>
              </a:rPr>
              <a:t>Social policies of government have dramatically</a:t>
            </a:r>
          </a:p>
          <a:p>
            <a:pPr algn="ctr"/>
            <a:r>
              <a:rPr lang="en-US" sz="2000" dirty="0">
                <a:solidFill>
                  <a:schemeClr val="tx1"/>
                </a:solidFill>
              </a:rPr>
              <a:t>reduced head count poverty - half the number who were poor have been driven out of poverty</a:t>
            </a:r>
          </a:p>
          <a:p>
            <a:pPr algn="ctr"/>
            <a:endParaRPr lang="en-US" sz="2000" dirty="0">
              <a:solidFill>
                <a:schemeClr val="tx1"/>
              </a:solidFill>
            </a:endParaRPr>
          </a:p>
          <a:p>
            <a:pPr algn="ctr"/>
            <a:r>
              <a:rPr lang="en-US" sz="2000" dirty="0">
                <a:solidFill>
                  <a:schemeClr val="tx1"/>
                </a:solidFill>
              </a:rPr>
              <a:t>Intensity of poverty  has also been reduced</a:t>
            </a:r>
          </a:p>
          <a:p>
            <a:pPr algn="ctr"/>
            <a:endParaRPr lang="en-US" sz="2000" dirty="0">
              <a:solidFill>
                <a:schemeClr val="tx1"/>
              </a:solidFill>
            </a:endParaRPr>
          </a:p>
        </p:txBody>
      </p:sp>
      <p:sp>
        <p:nvSpPr>
          <p:cNvPr id="7" name="Slide Number Placeholder 6"/>
          <p:cNvSpPr>
            <a:spLocks noGrp="1"/>
          </p:cNvSpPr>
          <p:nvPr>
            <p:ph type="sldNum" sz="quarter" idx="12"/>
          </p:nvPr>
        </p:nvSpPr>
        <p:spPr/>
        <p:txBody>
          <a:bodyPr/>
          <a:lstStyle/>
          <a:p>
            <a:fld id="{62FCFA25-5D18-49A5-88E9-0F628C2773BC}" type="slidenum">
              <a:rPr lang="en-ZA" smtClean="0"/>
              <a:pPr/>
              <a:t>16</a:t>
            </a:fld>
            <a:endParaRPr lang="en-ZA" dirty="0"/>
          </a:p>
        </p:txBody>
      </p:sp>
    </p:spTree>
    <p:extLst>
      <p:ext uri="{BB962C8B-B14F-4D97-AF65-F5344CB8AC3E}">
        <p14:creationId xmlns:p14="http://schemas.microsoft.com/office/powerpoint/2010/main" val="417803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667000" y="-48603"/>
            <a:ext cx="6858000" cy="6165304"/>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1637731" y="692696"/>
            <a:ext cx="7618709" cy="5029200"/>
          </a:xfrm>
          <a:prstGeom prst="rect">
            <a:avLst/>
          </a:prstGeom>
        </p:spPr>
      </p:pic>
      <p:sp>
        <p:nvSpPr>
          <p:cNvPr id="6" name="Rectangle 5"/>
          <p:cNvSpPr/>
          <p:nvPr/>
        </p:nvSpPr>
        <p:spPr bwMode="auto">
          <a:xfrm>
            <a:off x="9174342" y="476672"/>
            <a:ext cx="162018" cy="5472608"/>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Rectangle 8"/>
          <p:cNvSpPr/>
          <p:nvPr/>
        </p:nvSpPr>
        <p:spPr bwMode="auto">
          <a:xfrm>
            <a:off x="2963652" y="5229200"/>
            <a:ext cx="486054" cy="492696"/>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Rectangle 10"/>
          <p:cNvSpPr/>
          <p:nvPr/>
        </p:nvSpPr>
        <p:spPr>
          <a:xfrm>
            <a:off x="2667000" y="16152"/>
            <a:ext cx="6858000" cy="646331"/>
          </a:xfrm>
          <a:prstGeom prst="rect">
            <a:avLst/>
          </a:prstGeom>
        </p:spPr>
        <p:txBody>
          <a:bodyPr wrap="square">
            <a:spAutoFit/>
          </a:bodyPr>
          <a:lstStyle/>
          <a:p>
            <a:pPr algn="ctr"/>
            <a:r>
              <a:rPr lang="en-ZA" b="1" dirty="0">
                <a:solidFill>
                  <a:srgbClr val="00B050"/>
                </a:solidFill>
                <a:latin typeface="Open Sans"/>
                <a:ea typeface="Open Sans"/>
                <a:cs typeface="Open Sans"/>
              </a:rPr>
              <a:t>POVERTY HEADCOUNT BY MUNICIPALITY – 2001-2011 (SAMPI)</a:t>
            </a:r>
            <a:endParaRPr lang="en-US" dirty="0">
              <a:solidFill>
                <a:srgbClr val="00B050"/>
              </a:solidFill>
            </a:endParaRPr>
          </a:p>
        </p:txBody>
      </p:sp>
      <p:sp>
        <p:nvSpPr>
          <p:cNvPr id="2" name="Slide Number Placeholder 1"/>
          <p:cNvSpPr>
            <a:spLocks noGrp="1"/>
          </p:cNvSpPr>
          <p:nvPr>
            <p:ph type="sldNum" sz="quarter" idx="12"/>
          </p:nvPr>
        </p:nvSpPr>
        <p:spPr/>
        <p:txBody>
          <a:bodyPr/>
          <a:lstStyle/>
          <a:p>
            <a:fld id="{62FCFA25-5D18-49A5-88E9-0F628C2773BC}" type="slidenum">
              <a:rPr lang="en-ZA" smtClean="0"/>
              <a:pPr/>
              <a:t>17</a:t>
            </a:fld>
            <a:endParaRPr lang="en-ZA" dirty="0"/>
          </a:p>
        </p:txBody>
      </p:sp>
    </p:spTree>
    <p:extLst>
      <p:ext uri="{BB962C8B-B14F-4D97-AF65-F5344CB8AC3E}">
        <p14:creationId xmlns:p14="http://schemas.microsoft.com/office/powerpoint/2010/main" val="2684488243"/>
      </p:ext>
    </p:extLst>
  </p:cSld>
  <p:clrMapOvr>
    <a:masterClrMapping/>
  </p:clrMapOvr>
  <p:transition spd="slow" advClick="0" advTm="15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667000" y="0"/>
            <a:ext cx="6858000" cy="6165304"/>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 name="Rectangle 5"/>
          <p:cNvSpPr/>
          <p:nvPr/>
        </p:nvSpPr>
        <p:spPr bwMode="auto">
          <a:xfrm>
            <a:off x="9174342" y="476672"/>
            <a:ext cx="162018" cy="5472608"/>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pic>
        <p:nvPicPr>
          <p:cNvPr id="8" name="Picture 7"/>
          <p:cNvPicPr>
            <a:picLocks noChangeAspect="1"/>
          </p:cNvPicPr>
          <p:nvPr/>
        </p:nvPicPr>
        <p:blipFill>
          <a:blip r:embed="rId3"/>
          <a:stretch>
            <a:fillRect/>
          </a:stretch>
        </p:blipFill>
        <p:spPr>
          <a:xfrm>
            <a:off x="1214651" y="692695"/>
            <a:ext cx="7191397" cy="5256585"/>
          </a:xfrm>
          <a:prstGeom prst="rect">
            <a:avLst/>
          </a:prstGeom>
        </p:spPr>
      </p:pic>
      <p:sp>
        <p:nvSpPr>
          <p:cNvPr id="9" name="Rectangle 8"/>
          <p:cNvSpPr/>
          <p:nvPr/>
        </p:nvSpPr>
        <p:spPr bwMode="auto">
          <a:xfrm>
            <a:off x="2963652" y="5229200"/>
            <a:ext cx="486054" cy="492696"/>
          </a:xfrm>
          <a:prstGeom prst="rect">
            <a:avLst/>
          </a:pr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0" name="Rectangle 9"/>
          <p:cNvSpPr/>
          <p:nvPr/>
        </p:nvSpPr>
        <p:spPr>
          <a:xfrm>
            <a:off x="2667000" y="16152"/>
            <a:ext cx="6858000" cy="646331"/>
          </a:xfrm>
          <a:prstGeom prst="rect">
            <a:avLst/>
          </a:prstGeom>
        </p:spPr>
        <p:txBody>
          <a:bodyPr wrap="square">
            <a:spAutoFit/>
          </a:bodyPr>
          <a:lstStyle/>
          <a:p>
            <a:pPr algn="ctr"/>
            <a:r>
              <a:rPr lang="en-ZA" b="1" dirty="0">
                <a:latin typeface="Open Sans"/>
                <a:ea typeface="Open Sans"/>
                <a:cs typeface="Open Sans"/>
              </a:rPr>
              <a:t>POVERTY HEADCOUNT BY MUNICIPALITY – 2001-2011 (SAMPI)</a:t>
            </a:r>
            <a:endParaRPr lang="en-US" dirty="0"/>
          </a:p>
        </p:txBody>
      </p:sp>
      <p:sp>
        <p:nvSpPr>
          <p:cNvPr id="7" name="Oval 6"/>
          <p:cNvSpPr/>
          <p:nvPr/>
        </p:nvSpPr>
        <p:spPr>
          <a:xfrm>
            <a:off x="8318964" y="1545975"/>
            <a:ext cx="2267603" cy="2986268"/>
          </a:xfrm>
          <a:prstGeom prst="ellipse">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a:p>
            <a:pPr algn="ctr"/>
            <a:r>
              <a:rPr lang="en-US" sz="2000" dirty="0">
                <a:solidFill>
                  <a:srgbClr val="00B050"/>
                </a:solidFill>
                <a:latin typeface="Arial" panose="020B0604020202020204" pitchFamily="34" charset="0"/>
                <a:cs typeface="Arial" panose="020B0604020202020204" pitchFamily="34" charset="0"/>
              </a:rPr>
              <a:t>Msinga head count poverty moved from 60% to 37% </a:t>
            </a:r>
          </a:p>
          <a:p>
            <a:pPr algn="ctr"/>
            <a:endParaRPr lang="en-US" sz="2000" dirty="0">
              <a:solidFill>
                <a:srgbClr val="00B050"/>
              </a:solidFill>
              <a:latin typeface="Arial" panose="020B0604020202020204" pitchFamily="34" charset="0"/>
              <a:cs typeface="Arial" panose="020B0604020202020204" pitchFamily="34" charset="0"/>
            </a:endParaRPr>
          </a:p>
          <a:p>
            <a:pPr algn="ctr"/>
            <a:r>
              <a:rPr lang="en-US" sz="2000" dirty="0">
                <a:solidFill>
                  <a:srgbClr val="00B050"/>
                </a:solidFill>
                <a:latin typeface="Arial" panose="020B0604020202020204" pitchFamily="34" charset="0"/>
                <a:cs typeface="Arial" panose="020B0604020202020204" pitchFamily="34" charset="0"/>
              </a:rPr>
              <a:t>Westonaria poverty gap which measures intensity dropped from 47% to 45%</a:t>
            </a:r>
          </a:p>
          <a:p>
            <a:pPr algn="ctr"/>
            <a:endParaRPr lang="en-ZA" sz="2000" dirty="0">
              <a:solidFill>
                <a:schemeClr val="tx1"/>
              </a:solidFill>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2FCFA25-5D18-49A5-88E9-0F628C2773BC}" type="slidenum">
              <a:rPr lang="en-ZA" smtClean="0"/>
              <a:pPr/>
              <a:t>18</a:t>
            </a:fld>
            <a:endParaRPr lang="en-ZA" dirty="0"/>
          </a:p>
        </p:txBody>
      </p:sp>
    </p:spTree>
    <p:extLst>
      <p:ext uri="{BB962C8B-B14F-4D97-AF65-F5344CB8AC3E}">
        <p14:creationId xmlns:p14="http://schemas.microsoft.com/office/powerpoint/2010/main" val="122957080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title"/>
          </p:nvPr>
        </p:nvSpPr>
        <p:spPr>
          <a:xfrm>
            <a:off x="619836" y="-120637"/>
            <a:ext cx="10515600" cy="1325563"/>
          </a:xfrm>
        </p:spPr>
        <p:txBody>
          <a:bodyPr>
            <a:normAutofit/>
          </a:bodyPr>
          <a:lstStyle/>
          <a:p>
            <a:r>
              <a:rPr lang="en-ZA" sz="2800" dirty="0" smtClean="0">
                <a:latin typeface="Arial" panose="020B0604020202020204" pitchFamily="34" charset="0"/>
                <a:cs typeface="Arial" panose="020B0604020202020204" pitchFamily="34" charset="0"/>
              </a:rPr>
              <a:t>Percentage of People </a:t>
            </a:r>
            <a:r>
              <a:rPr lang="en-ZA" sz="2800" dirty="0">
                <a:latin typeface="Arial" panose="020B0604020202020204" pitchFamily="34" charset="0"/>
                <a:cs typeface="Arial" panose="020B0604020202020204" pitchFamily="34" charset="0"/>
              </a:rPr>
              <a:t>P</a:t>
            </a:r>
            <a:r>
              <a:rPr lang="en-ZA" sz="2800" dirty="0" smtClean="0">
                <a:latin typeface="Arial" panose="020B0604020202020204" pitchFamily="34" charset="0"/>
                <a:cs typeface="Arial" panose="020B0604020202020204" pitchFamily="34" charset="0"/>
              </a:rPr>
              <a:t>rogressing </a:t>
            </a:r>
            <a:r>
              <a:rPr lang="en-ZA" sz="2800" dirty="0">
                <a:latin typeface="Arial" panose="020B0604020202020204" pitchFamily="34" charset="0"/>
                <a:cs typeface="Arial" panose="020B0604020202020204" pitchFamily="34" charset="0"/>
              </a:rPr>
              <a:t>F</a:t>
            </a:r>
            <a:r>
              <a:rPr lang="en-ZA" sz="2800" dirty="0" smtClean="0">
                <a:latin typeface="Arial" panose="020B0604020202020204" pitchFamily="34" charset="0"/>
                <a:cs typeface="Arial" panose="020B0604020202020204" pitchFamily="34" charset="0"/>
              </a:rPr>
              <a:t>rom </a:t>
            </a:r>
            <a:r>
              <a:rPr lang="en-ZA" sz="2800" dirty="0">
                <a:latin typeface="Arial" panose="020B0604020202020204" pitchFamily="34" charset="0"/>
                <a:cs typeface="Arial" panose="020B0604020202020204" pitchFamily="34" charset="0"/>
              </a:rPr>
              <a:t>L</a:t>
            </a:r>
            <a:r>
              <a:rPr lang="en-ZA" sz="2800" dirty="0" smtClean="0">
                <a:latin typeface="Arial" panose="020B0604020202020204" pitchFamily="34" charset="0"/>
                <a:cs typeface="Arial" panose="020B0604020202020204" pitchFamily="34" charset="0"/>
              </a:rPr>
              <a:t>ow to Middle </a:t>
            </a:r>
            <a:r>
              <a:rPr lang="en-ZA" sz="2800" dirty="0">
                <a:latin typeface="Arial" panose="020B0604020202020204" pitchFamily="34" charset="0"/>
                <a:cs typeface="Arial" panose="020B0604020202020204" pitchFamily="34" charset="0"/>
              </a:rPr>
              <a:t>L</a:t>
            </a:r>
            <a:r>
              <a:rPr lang="en-ZA" sz="2800" dirty="0" smtClean="0">
                <a:latin typeface="Arial" panose="020B0604020202020204" pitchFamily="34" charset="0"/>
                <a:cs typeface="Arial" panose="020B0604020202020204" pitchFamily="34" charset="0"/>
              </a:rPr>
              <a:t>iving </a:t>
            </a:r>
            <a:r>
              <a:rPr lang="en-ZA" sz="2800" dirty="0">
                <a:latin typeface="Arial" panose="020B0604020202020204" pitchFamily="34" charset="0"/>
                <a:cs typeface="Arial" panose="020B0604020202020204" pitchFamily="34" charset="0"/>
              </a:rPr>
              <a:t>S</a:t>
            </a:r>
            <a:r>
              <a:rPr lang="en-ZA" sz="2800" dirty="0" smtClean="0">
                <a:latin typeface="Arial" panose="020B0604020202020204" pitchFamily="34" charset="0"/>
                <a:cs typeface="Arial" panose="020B0604020202020204" pitchFamily="34" charset="0"/>
              </a:rPr>
              <a:t>tandards has Increased</a:t>
            </a:r>
            <a:endParaRPr lang="en-GB" sz="2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10128448" y="6309320"/>
            <a:ext cx="457200" cy="457200"/>
          </a:xfrm>
        </p:spPr>
        <p:txBody>
          <a:bodyPr/>
          <a:lstStyle/>
          <a:p>
            <a:fld id="{F36DD0FD-55B0-48C4-8AF2-8A69533EDFC3}" type="slidenum">
              <a:rPr lang="en-US" smtClean="0"/>
              <a:pPr/>
              <a:t>19</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67230429"/>
              </p:ext>
            </p:extLst>
          </p:nvPr>
        </p:nvGraphicFramePr>
        <p:xfrm>
          <a:off x="1501254" y="1412777"/>
          <a:ext cx="8987234" cy="44011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663952" y="5813946"/>
            <a:ext cx="4464496" cy="307777"/>
          </a:xfrm>
          <a:prstGeom prst="rect">
            <a:avLst/>
          </a:prstGeom>
          <a:noFill/>
        </p:spPr>
        <p:txBody>
          <a:bodyPr wrap="square" rtlCol="0">
            <a:spAutoFit/>
          </a:bodyPr>
          <a:lstStyle/>
          <a:p>
            <a:r>
              <a:rPr lang="en-ZA" sz="1400" dirty="0"/>
              <a:t>Source: South African Audience Research Foundation, 2015</a:t>
            </a:r>
          </a:p>
        </p:txBody>
      </p:sp>
    </p:spTree>
    <p:extLst>
      <p:ext uri="{BB962C8B-B14F-4D97-AF65-F5344CB8AC3E}">
        <p14:creationId xmlns:p14="http://schemas.microsoft.com/office/powerpoint/2010/main" val="3924682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Aim</a:t>
            </a:r>
            <a:endParaRPr lang="en-GB" dirty="0"/>
          </a:p>
        </p:txBody>
      </p:sp>
      <p:sp>
        <p:nvSpPr>
          <p:cNvPr id="3" name="Content Placeholder 2"/>
          <p:cNvSpPr>
            <a:spLocks noGrp="1"/>
          </p:cNvSpPr>
          <p:nvPr>
            <p:ph idx="1"/>
          </p:nvPr>
        </p:nvSpPr>
        <p:spPr>
          <a:xfrm>
            <a:off x="838200" y="1446663"/>
            <a:ext cx="10515600" cy="4730300"/>
          </a:xfrm>
        </p:spPr>
        <p:txBody>
          <a:bodyPr>
            <a:normAutofit/>
          </a:bodyPr>
          <a:lstStyle/>
          <a:p>
            <a:r>
              <a:rPr lang="en-ZA" sz="3000" dirty="0" smtClean="0"/>
              <a:t>The presentation will serve two purposes:</a:t>
            </a:r>
          </a:p>
          <a:p>
            <a:endParaRPr lang="en-ZA" sz="3000" dirty="0" smtClean="0"/>
          </a:p>
          <a:p>
            <a:pPr marL="914400" lvl="1" indent="-457200">
              <a:buFont typeface="+mj-lt"/>
              <a:buAutoNum type="arabicPeriod"/>
            </a:pPr>
            <a:r>
              <a:rPr lang="en-ZA" sz="3000" dirty="0" smtClean="0"/>
              <a:t>To explain the rationale behind the fact that NDP is the country’s blueprint long-term plan, not just  for government only </a:t>
            </a:r>
          </a:p>
          <a:p>
            <a:pPr marL="914400" lvl="1" indent="-457200">
              <a:buFont typeface="+mj-lt"/>
              <a:buAutoNum type="arabicPeriod"/>
            </a:pPr>
            <a:endParaRPr lang="en-ZA" sz="3000" dirty="0" smtClean="0"/>
          </a:p>
          <a:p>
            <a:pPr marL="914400" lvl="1" indent="-457200">
              <a:buFont typeface="+mj-lt"/>
              <a:buAutoNum type="arabicPeriod"/>
            </a:pPr>
            <a:r>
              <a:rPr lang="en-ZA" sz="3000" dirty="0" smtClean="0"/>
              <a:t>To share progress made in implementing the NDP as a collaborative effort between Government and its social partners such a business, labour and civil society – with a special focus on the economic matters </a:t>
            </a:r>
            <a:endParaRPr lang="en-GB" sz="3000" dirty="0"/>
          </a:p>
        </p:txBody>
      </p:sp>
      <p:sp>
        <p:nvSpPr>
          <p:cNvPr id="4" name="Slide Number Placeholder 3"/>
          <p:cNvSpPr>
            <a:spLocks noGrp="1"/>
          </p:cNvSpPr>
          <p:nvPr>
            <p:ph type="sldNum" sz="quarter" idx="12"/>
          </p:nvPr>
        </p:nvSpPr>
        <p:spPr/>
        <p:txBody>
          <a:bodyPr/>
          <a:lstStyle/>
          <a:p>
            <a:fld id="{186B4BBF-94F1-4A69-813F-89B9AEBF0AAE}" type="slidenum">
              <a:rPr lang="en-GB" smtClean="0"/>
              <a:t>2</a:t>
            </a:fld>
            <a:endParaRPr lang="en-GB"/>
          </a:p>
        </p:txBody>
      </p:sp>
    </p:spTree>
    <p:extLst>
      <p:ext uri="{BB962C8B-B14F-4D97-AF65-F5344CB8AC3E}">
        <p14:creationId xmlns:p14="http://schemas.microsoft.com/office/powerpoint/2010/main" val="3543010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9402" y="2780927"/>
            <a:ext cx="10753196" cy="1531765"/>
          </a:xfrm>
        </p:spPr>
        <p:txBody>
          <a:bodyPr>
            <a:normAutofit/>
          </a:bodyPr>
          <a:lstStyle/>
          <a:p>
            <a:r>
              <a:rPr lang="en-US" sz="2600" dirty="0" smtClean="0"/>
              <a:t>Overview </a:t>
            </a:r>
            <a:r>
              <a:rPr lang="en-US" sz="2600" dirty="0"/>
              <a:t>of various aspects of </a:t>
            </a:r>
            <a:r>
              <a:rPr lang="en-US" sz="2600" dirty="0" smtClean="0"/>
              <a:t>service delivery related to South African households </a:t>
            </a:r>
            <a:r>
              <a:rPr lang="en-US" sz="2600" dirty="0"/>
              <a:t>over the period 2002 to </a:t>
            </a:r>
            <a:r>
              <a:rPr lang="en-US" sz="2600" dirty="0" smtClean="0"/>
              <a:t>2015 based on the General Household Survey released by </a:t>
            </a:r>
            <a:r>
              <a:rPr lang="en-US" sz="2600" dirty="0" err="1" smtClean="0"/>
              <a:t>StatsSA</a:t>
            </a:r>
            <a:r>
              <a:rPr lang="en-US" sz="2600" dirty="0" smtClean="0"/>
              <a:t> in June 2016</a:t>
            </a:r>
          </a:p>
          <a:p>
            <a:endParaRPr lang="en-US" dirty="0"/>
          </a:p>
          <a:p>
            <a:endParaRPr lang="en-ZA" dirty="0"/>
          </a:p>
        </p:txBody>
      </p:sp>
      <p:sp>
        <p:nvSpPr>
          <p:cNvPr id="3" name="Text Placeholder 2"/>
          <p:cNvSpPr>
            <a:spLocks noGrp="1"/>
          </p:cNvSpPr>
          <p:nvPr>
            <p:ph type="body" sz="quarter" idx="14"/>
          </p:nvPr>
        </p:nvSpPr>
        <p:spPr>
          <a:xfrm>
            <a:off x="719403" y="1768137"/>
            <a:ext cx="10753195" cy="504825"/>
          </a:xfrm>
        </p:spPr>
        <p:txBody>
          <a:bodyPr/>
          <a:lstStyle/>
          <a:p>
            <a:r>
              <a:rPr lang="en-ZA" sz="3000" dirty="0" smtClean="0"/>
              <a:t>Service Delivery</a:t>
            </a:r>
            <a:endParaRPr lang="en-ZA" sz="3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584442" y="142555"/>
            <a:ext cx="3440515" cy="1304108"/>
          </a:xfrm>
          <a:prstGeom prst="rect">
            <a:avLst/>
          </a:prstGeom>
          <a:noFill/>
        </p:spPr>
      </p:pic>
    </p:spTree>
    <p:extLst>
      <p:ext uri="{BB962C8B-B14F-4D97-AF65-F5344CB8AC3E}">
        <p14:creationId xmlns:p14="http://schemas.microsoft.com/office/powerpoint/2010/main" val="118593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03512" y="240706"/>
            <a:ext cx="2232248" cy="1938992"/>
          </a:xfrm>
          <a:prstGeom prst="rect">
            <a:avLst/>
          </a:prstGeom>
          <a:noFill/>
        </p:spPr>
        <p:txBody>
          <a:bodyPr wrap="square" rtlCol="0">
            <a:spAutoFit/>
          </a:bodyPr>
          <a:lstStyle/>
          <a:p>
            <a:pPr algn="ctr"/>
            <a:r>
              <a:rPr lang="en-US" sz="2000" b="1" dirty="0">
                <a:solidFill>
                  <a:schemeClr val="tx2">
                    <a:lumMod val="75000"/>
                  </a:schemeClr>
                </a:solidFill>
              </a:rPr>
              <a:t>The percentage of South African households that were connected to the mains electricity supply</a:t>
            </a:r>
          </a:p>
        </p:txBody>
      </p:sp>
      <p:pic>
        <p:nvPicPr>
          <p:cNvPr id="2053" name="Picture 4" descr="http://afrobarometer.org/sites/default/files/country_images/country-southafrica.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7928" y="3839882"/>
            <a:ext cx="1029278" cy="10292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mpleicon.com/wp-content/uploads/light-bulb-1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4799856" y="2852936"/>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Arc 1"/>
          <p:cNvSpPr/>
          <p:nvPr/>
        </p:nvSpPr>
        <p:spPr>
          <a:xfrm>
            <a:off x="3575719" y="2312876"/>
            <a:ext cx="2448272" cy="1080120"/>
          </a:xfrm>
          <a:prstGeom prst="arc">
            <a:avLst/>
          </a:prstGeom>
          <a:ln w="139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9" name="Arc 18"/>
          <p:cNvSpPr/>
          <p:nvPr/>
        </p:nvSpPr>
        <p:spPr>
          <a:xfrm rot="11078631">
            <a:off x="4195788" y="1773402"/>
            <a:ext cx="1376714" cy="536078"/>
          </a:xfrm>
          <a:prstGeom prst="arc">
            <a:avLst>
              <a:gd name="adj1" fmla="val 16200000"/>
              <a:gd name="adj2" fmla="val 274500"/>
            </a:avLst>
          </a:prstGeom>
          <a:ln w="139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5" name="Straight Connector 4"/>
          <p:cNvCxnSpPr/>
          <p:nvPr/>
        </p:nvCxnSpPr>
        <p:spPr>
          <a:xfrm>
            <a:off x="4660177" y="3881602"/>
            <a:ext cx="447678" cy="166543"/>
          </a:xfrm>
          <a:prstGeom prst="line">
            <a:avLst/>
          </a:prstGeom>
          <a:ln w="120650" cap="rn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546838" y="4726872"/>
            <a:ext cx="506034" cy="100936"/>
          </a:xfrm>
          <a:prstGeom prst="line">
            <a:avLst/>
          </a:prstGeom>
          <a:ln w="120650" cap="rn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160353" y="5211536"/>
            <a:ext cx="217083" cy="283605"/>
          </a:xfrm>
          <a:prstGeom prst="line">
            <a:avLst/>
          </a:prstGeom>
          <a:ln w="120650" cap="rn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973171" y="5356755"/>
            <a:ext cx="3873" cy="388952"/>
          </a:xfrm>
          <a:prstGeom prst="line">
            <a:avLst/>
          </a:prstGeom>
          <a:ln w="120650" cap="rn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952281" y="3964873"/>
            <a:ext cx="447678" cy="166543"/>
          </a:xfrm>
          <a:prstGeom prst="line">
            <a:avLst/>
          </a:prstGeom>
          <a:ln w="120650" cap="rn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923104" y="4726872"/>
            <a:ext cx="392695" cy="214296"/>
          </a:xfrm>
          <a:prstGeom prst="line">
            <a:avLst/>
          </a:prstGeom>
          <a:ln w="120650" cap="rn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6572779" y="5240849"/>
            <a:ext cx="217083" cy="283605"/>
          </a:xfrm>
          <a:prstGeom prst="line">
            <a:avLst/>
          </a:prstGeom>
          <a:ln w="120650" cap="rnd"/>
        </p:spPr>
        <p:style>
          <a:lnRef idx="1">
            <a:schemeClr val="accent1"/>
          </a:lnRef>
          <a:fillRef idx="0">
            <a:schemeClr val="accent1"/>
          </a:fillRef>
          <a:effectRef idx="0">
            <a:schemeClr val="accent1"/>
          </a:effectRef>
          <a:fontRef idx="minor">
            <a:schemeClr val="tx1"/>
          </a:fontRef>
        </p:style>
      </p:cxnSp>
      <p:pic>
        <p:nvPicPr>
          <p:cNvPr id="40" name="Picture 2" descr="http://simpleicon.com/wp-content/uploads/light-bulb-10.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4785038" y="2841288"/>
            <a:ext cx="2376264" cy="2376264"/>
          </a:xfrm>
          <a:prstGeom prst="rect">
            <a:avLst/>
          </a:prstGeom>
          <a:noFill/>
          <a:effectLst>
            <a:outerShdw blurRad="50800" dist="50800" dir="5400000" algn="ctr" rotWithShape="0">
              <a:schemeClr val="accent5">
                <a:lumMod val="60000"/>
                <a:lumOff val="40000"/>
              </a:scheme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2472481" y="4422269"/>
            <a:ext cx="1476686" cy="1323439"/>
          </a:xfrm>
          <a:prstGeom prst="rect">
            <a:avLst/>
          </a:prstGeom>
        </p:spPr>
        <p:txBody>
          <a:bodyPr wrap="none">
            <a:spAutoFit/>
          </a:bodyPr>
          <a:lstStyle/>
          <a:p>
            <a:pPr algn="ctr"/>
            <a:r>
              <a:rPr lang="en-ZA" sz="4000" b="1" dirty="0">
                <a:solidFill>
                  <a:schemeClr val="bg1">
                    <a:lumMod val="50000"/>
                  </a:schemeClr>
                </a:solidFill>
              </a:rPr>
              <a:t>2002: </a:t>
            </a:r>
          </a:p>
          <a:p>
            <a:pPr algn="ctr"/>
            <a:r>
              <a:rPr lang="en-ZA" sz="4000" b="1" dirty="0"/>
              <a:t>77% </a:t>
            </a:r>
          </a:p>
        </p:txBody>
      </p:sp>
      <p:sp>
        <p:nvSpPr>
          <p:cNvPr id="25" name="Rectangle 24"/>
          <p:cNvSpPr/>
          <p:nvPr/>
        </p:nvSpPr>
        <p:spPr>
          <a:xfrm>
            <a:off x="7809375" y="2717630"/>
            <a:ext cx="1419962" cy="1323439"/>
          </a:xfrm>
          <a:prstGeom prst="rect">
            <a:avLst/>
          </a:prstGeom>
        </p:spPr>
        <p:txBody>
          <a:bodyPr wrap="square">
            <a:spAutoFit/>
          </a:bodyPr>
          <a:lstStyle/>
          <a:p>
            <a:pPr algn="ctr"/>
            <a:r>
              <a:rPr lang="en-ZA" sz="4000" b="1" dirty="0">
                <a:solidFill>
                  <a:schemeClr val="tx2">
                    <a:lumMod val="75000"/>
                  </a:schemeClr>
                </a:solidFill>
              </a:rPr>
              <a:t>2015</a:t>
            </a:r>
            <a:r>
              <a:rPr lang="en-ZA" sz="4000" dirty="0"/>
              <a:t>:</a:t>
            </a:r>
          </a:p>
          <a:p>
            <a:pPr algn="ctr"/>
            <a:r>
              <a:rPr lang="en-ZA" sz="4000" b="1" dirty="0">
                <a:solidFill>
                  <a:schemeClr val="accent2">
                    <a:lumMod val="75000"/>
                  </a:schemeClr>
                </a:solidFill>
              </a:rPr>
              <a:t>86%</a:t>
            </a:r>
          </a:p>
        </p:txBody>
      </p:sp>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8584442" y="142555"/>
            <a:ext cx="3440515" cy="1304108"/>
          </a:xfrm>
          <a:prstGeom prst="rect">
            <a:avLst/>
          </a:prstGeom>
          <a:noFill/>
        </p:spPr>
      </p:pic>
    </p:spTree>
    <p:extLst>
      <p:ext uri="{BB962C8B-B14F-4D97-AF65-F5344CB8AC3E}">
        <p14:creationId xmlns:p14="http://schemas.microsoft.com/office/powerpoint/2010/main" val="3117793081"/>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03512" y="240706"/>
            <a:ext cx="2232248" cy="1938992"/>
          </a:xfrm>
          <a:prstGeom prst="rect">
            <a:avLst/>
          </a:prstGeom>
          <a:noFill/>
        </p:spPr>
        <p:txBody>
          <a:bodyPr wrap="square" rtlCol="0">
            <a:spAutoFit/>
          </a:bodyPr>
          <a:lstStyle/>
          <a:p>
            <a:pPr algn="ctr"/>
            <a:r>
              <a:rPr lang="en-US" sz="2000" b="1" dirty="0">
                <a:solidFill>
                  <a:schemeClr val="tx2">
                    <a:lumMod val="75000"/>
                  </a:schemeClr>
                </a:solidFill>
              </a:rPr>
              <a:t>Percentage of households with access to piped or tap water in their dwellings, off-site or on-site</a:t>
            </a:r>
            <a:endParaRPr lang="en-GB" sz="2400" b="1" dirty="0">
              <a:solidFill>
                <a:schemeClr val="tx2">
                  <a:lumMod val="75000"/>
                </a:schemeClr>
              </a:solidFill>
            </a:endParaRPr>
          </a:p>
        </p:txBody>
      </p:sp>
      <p:pic>
        <p:nvPicPr>
          <p:cNvPr id="12" name="Picture 1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31827" y="404665"/>
            <a:ext cx="2952328" cy="2950365"/>
          </a:xfrm>
          <a:prstGeom prst="rect">
            <a:avLst/>
          </a:prstGeom>
        </p:spPr>
      </p:pic>
      <p:pic>
        <p:nvPicPr>
          <p:cNvPr id="2050" name="Picture 2" descr="http://www.stencilease.com/gif/CC0751.jpg"/>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8897" y="2348880"/>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7" name="Freeform 56"/>
          <p:cNvSpPr/>
          <p:nvPr/>
        </p:nvSpPr>
        <p:spPr>
          <a:xfrm>
            <a:off x="5596872" y="3507039"/>
            <a:ext cx="1381122" cy="148374"/>
          </a:xfrm>
          <a:custGeom>
            <a:avLst/>
            <a:gdLst>
              <a:gd name="connsiteX0" fmla="*/ 0 w 1381122"/>
              <a:gd name="connsiteY0" fmla="*/ 0 h 279413"/>
              <a:gd name="connsiteX1" fmla="*/ 1381122 w 1381122"/>
              <a:gd name="connsiteY1" fmla="*/ 0 h 279413"/>
              <a:gd name="connsiteX2" fmla="*/ 1332206 w 1381122"/>
              <a:gd name="connsiteY2" fmla="*/ 279413 h 279413"/>
              <a:gd name="connsiteX3" fmla="*/ 48334 w 1381122"/>
              <a:gd name="connsiteY3" fmla="*/ 279413 h 279413"/>
              <a:gd name="connsiteX4" fmla="*/ 0 w 1381122"/>
              <a:gd name="connsiteY4" fmla="*/ 0 h 279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2" h="279413">
                <a:moveTo>
                  <a:pt x="0" y="0"/>
                </a:moveTo>
                <a:lnTo>
                  <a:pt x="1381122" y="0"/>
                </a:lnTo>
                <a:lnTo>
                  <a:pt x="1332206" y="279413"/>
                </a:lnTo>
                <a:lnTo>
                  <a:pt x="48334" y="279413"/>
                </a:lnTo>
                <a:lnTo>
                  <a:pt x="0" y="0"/>
                </a:lnTo>
                <a:close/>
              </a:path>
            </a:pathLst>
          </a:custGeom>
          <a:solidFill>
            <a:schemeClr val="accent1">
              <a:alpha val="4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Freeform 37"/>
          <p:cNvSpPr/>
          <p:nvPr/>
        </p:nvSpPr>
        <p:spPr>
          <a:xfrm>
            <a:off x="5596120" y="3655413"/>
            <a:ext cx="1381875" cy="1183574"/>
          </a:xfrm>
          <a:custGeom>
            <a:avLst/>
            <a:gdLst>
              <a:gd name="connsiteX0" fmla="*/ 0 w 1283872"/>
              <a:gd name="connsiteY0" fmla="*/ 0 h 1183574"/>
              <a:gd name="connsiteX1" fmla="*/ 1283872 w 1283872"/>
              <a:gd name="connsiteY1" fmla="*/ 0 h 1183574"/>
              <a:gd name="connsiteX2" fmla="*/ 1076667 w 1283872"/>
              <a:gd name="connsiteY2" fmla="*/ 1183574 h 1183574"/>
              <a:gd name="connsiteX3" fmla="*/ 204741 w 1283872"/>
              <a:gd name="connsiteY3" fmla="*/ 1183574 h 1183574"/>
              <a:gd name="connsiteX4" fmla="*/ 0 w 1283872"/>
              <a:gd name="connsiteY4" fmla="*/ 0 h 118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72" h="1183574">
                <a:moveTo>
                  <a:pt x="0" y="0"/>
                </a:moveTo>
                <a:lnTo>
                  <a:pt x="1283872" y="0"/>
                </a:lnTo>
                <a:lnTo>
                  <a:pt x="1076667" y="1183574"/>
                </a:lnTo>
                <a:lnTo>
                  <a:pt x="204741" y="1183574"/>
                </a:lnTo>
                <a:lnTo>
                  <a:pt x="0" y="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049" name="Group 2048"/>
          <p:cNvGrpSpPr/>
          <p:nvPr/>
        </p:nvGrpSpPr>
        <p:grpSpPr>
          <a:xfrm>
            <a:off x="1919538" y="3545155"/>
            <a:ext cx="3773199" cy="1323439"/>
            <a:chOff x="395537" y="3545154"/>
            <a:chExt cx="3773199" cy="1323439"/>
          </a:xfrm>
        </p:grpSpPr>
        <p:sp>
          <p:nvSpPr>
            <p:cNvPr id="4" name="Rectangle 3"/>
            <p:cNvSpPr/>
            <p:nvPr/>
          </p:nvSpPr>
          <p:spPr>
            <a:xfrm>
              <a:off x="395537" y="3545154"/>
              <a:ext cx="2114560" cy="1323439"/>
            </a:xfrm>
            <a:prstGeom prst="rect">
              <a:avLst/>
            </a:prstGeom>
          </p:spPr>
          <p:txBody>
            <a:bodyPr wrap="square">
              <a:spAutoFit/>
            </a:bodyPr>
            <a:lstStyle/>
            <a:p>
              <a:pPr algn="ctr"/>
              <a:r>
                <a:rPr lang="en-ZA" sz="4000" b="1" dirty="0">
                  <a:solidFill>
                    <a:schemeClr val="bg1">
                      <a:lumMod val="50000"/>
                    </a:schemeClr>
                  </a:solidFill>
                </a:rPr>
                <a:t>2002</a:t>
              </a:r>
              <a:r>
                <a:rPr lang="en-ZA" sz="4000" b="1" dirty="0">
                  <a:solidFill>
                    <a:srgbClr val="0070C0"/>
                  </a:solidFill>
                </a:rPr>
                <a:t>: 85%</a:t>
              </a:r>
            </a:p>
          </p:txBody>
        </p:sp>
        <p:cxnSp>
          <p:nvCxnSpPr>
            <p:cNvPr id="14" name="Straight Connector 13"/>
            <p:cNvCxnSpPr/>
            <p:nvPr/>
          </p:nvCxnSpPr>
          <p:spPr>
            <a:xfrm flipH="1">
              <a:off x="2483768" y="3762069"/>
              <a:ext cx="1684968" cy="0"/>
            </a:xfrm>
            <a:prstGeom prst="line">
              <a:avLst/>
            </a:prstGeom>
            <a:ln w="111125" cap="rnd">
              <a:tailEnd type="oval"/>
            </a:ln>
          </p:spPr>
          <p:style>
            <a:lnRef idx="1">
              <a:schemeClr val="accent1"/>
            </a:lnRef>
            <a:fillRef idx="0">
              <a:schemeClr val="accent1"/>
            </a:fillRef>
            <a:effectRef idx="0">
              <a:schemeClr val="accent1"/>
            </a:effectRef>
            <a:fontRef idx="minor">
              <a:schemeClr val="tx1"/>
            </a:fontRef>
          </p:style>
        </p:cxnSp>
        <p:sp>
          <p:nvSpPr>
            <p:cNvPr id="2048" name="Oval 2047"/>
            <p:cNvSpPr/>
            <p:nvPr/>
          </p:nvSpPr>
          <p:spPr>
            <a:xfrm>
              <a:off x="2411760" y="369006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051" name="Group 2050"/>
          <p:cNvGrpSpPr/>
          <p:nvPr/>
        </p:nvGrpSpPr>
        <p:grpSpPr>
          <a:xfrm>
            <a:off x="7086990" y="2256643"/>
            <a:ext cx="3300164" cy="1398770"/>
            <a:chOff x="5562990" y="2256643"/>
            <a:chExt cx="3300164" cy="1398770"/>
          </a:xfrm>
        </p:grpSpPr>
        <p:cxnSp>
          <p:nvCxnSpPr>
            <p:cNvPr id="18" name="Straight Connector 17"/>
            <p:cNvCxnSpPr/>
            <p:nvPr/>
          </p:nvCxnSpPr>
          <p:spPr>
            <a:xfrm flipV="1">
              <a:off x="5562990" y="3580082"/>
              <a:ext cx="1810468" cy="2289"/>
            </a:xfrm>
            <a:prstGeom prst="line">
              <a:avLst/>
            </a:prstGeom>
            <a:ln w="111125" cap="rnd">
              <a:tailEnd type="ova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440175" y="2256643"/>
              <a:ext cx="1422979" cy="1323439"/>
            </a:xfrm>
            <a:prstGeom prst="rect">
              <a:avLst/>
            </a:prstGeom>
          </p:spPr>
          <p:txBody>
            <a:bodyPr wrap="square">
              <a:spAutoFit/>
            </a:bodyPr>
            <a:lstStyle/>
            <a:p>
              <a:pPr algn="ctr"/>
              <a:r>
                <a:rPr lang="en-ZA" sz="4000" b="1" dirty="0">
                  <a:solidFill>
                    <a:srgbClr val="0070C0"/>
                  </a:solidFill>
                </a:rPr>
                <a:t>2015: 89%</a:t>
              </a:r>
            </a:p>
          </p:txBody>
        </p:sp>
        <p:sp>
          <p:nvSpPr>
            <p:cNvPr id="63" name="Oval 62"/>
            <p:cNvSpPr/>
            <p:nvPr/>
          </p:nvSpPr>
          <p:spPr>
            <a:xfrm>
              <a:off x="7304877" y="3511397"/>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052" name="Oval 2051"/>
          <p:cNvSpPr/>
          <p:nvPr/>
        </p:nvSpPr>
        <p:spPr>
          <a:xfrm>
            <a:off x="5999024" y="252373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53" name="Picture 4" descr="http://afrobarometer.org/sites/default/files/country_images/country-southafrica.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11600" y="1438462"/>
            <a:ext cx="592783" cy="5927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8584442" y="142555"/>
            <a:ext cx="3440515" cy="1304108"/>
          </a:xfrm>
          <a:prstGeom prst="rect">
            <a:avLst/>
          </a:prstGeom>
          <a:noFill/>
        </p:spPr>
      </p:pic>
    </p:spTree>
    <p:extLst>
      <p:ext uri="{BB962C8B-B14F-4D97-AF65-F5344CB8AC3E}">
        <p14:creationId xmlns:p14="http://schemas.microsoft.com/office/powerpoint/2010/main" val="37220620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49"/>
                                        </p:tgtEl>
                                        <p:attrNameLst>
                                          <p:attrName>style.visibility</p:attrName>
                                        </p:attrNameLst>
                                      </p:cBhvr>
                                      <p:to>
                                        <p:strVal val="visible"/>
                                      </p:to>
                                    </p:set>
                                    <p:animEffect transition="in" filter="wipe(right)">
                                      <p:cBhvr>
                                        <p:cTn id="11" dur="500"/>
                                        <p:tgtEl>
                                          <p:spTgt spid="20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ipe(left)">
                                      <p:cBhvr>
                                        <p:cTn id="19" dur="500"/>
                                        <p:tgtEl>
                                          <p:spTgt spid="205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8" grpId="0" animBg="1"/>
      <p:bldP spid="20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816952" y="747190"/>
            <a:ext cx="2395956" cy="792088"/>
          </a:xfrm>
        </p:spPr>
        <p:txBody>
          <a:bodyPr/>
          <a:lstStyle/>
          <a:p>
            <a:pPr algn="ctr"/>
            <a:r>
              <a:rPr lang="en-GB" sz="2000" b="1" dirty="0">
                <a:solidFill>
                  <a:schemeClr val="bg1">
                    <a:lumMod val="50000"/>
                  </a:schemeClr>
                </a:solidFill>
              </a:rPr>
              <a:t>Percentage of households whose refuse is removed by the Municipality </a:t>
            </a:r>
          </a:p>
          <a:p>
            <a:pPr algn="ctr"/>
            <a:r>
              <a:rPr lang="en-GB" sz="2000" b="1" dirty="0">
                <a:solidFill>
                  <a:schemeClr val="bg1">
                    <a:lumMod val="50000"/>
                  </a:schemeClr>
                </a:solidFill>
              </a:rPr>
              <a:t>(2002─2015)</a:t>
            </a:r>
            <a:endParaRPr lang="en-ZA" sz="2000" b="1" dirty="0">
              <a:solidFill>
                <a:schemeClr val="bg1">
                  <a:lumMod val="50000"/>
                </a:schemeClr>
              </a:solidFill>
            </a:endParaRPr>
          </a:p>
        </p:txBody>
      </p:sp>
      <p:sp>
        <p:nvSpPr>
          <p:cNvPr id="7" name="TextBox 6"/>
          <p:cNvSpPr txBox="1"/>
          <p:nvPr/>
        </p:nvSpPr>
        <p:spPr>
          <a:xfrm rot="20526978">
            <a:off x="2186838" y="4781825"/>
            <a:ext cx="1656184" cy="1323439"/>
          </a:xfrm>
          <a:prstGeom prst="rect">
            <a:avLst/>
          </a:prstGeom>
          <a:noFill/>
        </p:spPr>
        <p:txBody>
          <a:bodyPr wrap="square" rtlCol="0">
            <a:spAutoFit/>
          </a:bodyPr>
          <a:lstStyle/>
          <a:p>
            <a:pPr algn="ctr"/>
            <a:r>
              <a:rPr lang="en-ZA" sz="4000" b="1" dirty="0">
                <a:solidFill>
                  <a:schemeClr val="bg1">
                    <a:lumMod val="50000"/>
                  </a:schemeClr>
                </a:solidFill>
              </a:rPr>
              <a:t>2002:</a:t>
            </a:r>
          </a:p>
          <a:p>
            <a:pPr algn="ctr"/>
            <a:r>
              <a:rPr lang="en-ZA" sz="4000" b="1" dirty="0">
                <a:solidFill>
                  <a:schemeClr val="bg1">
                    <a:lumMod val="50000"/>
                  </a:schemeClr>
                </a:solidFill>
              </a:rPr>
              <a:t>59%</a:t>
            </a:r>
          </a:p>
        </p:txBody>
      </p:sp>
      <p:sp>
        <p:nvSpPr>
          <p:cNvPr id="9" name="TextBox 8"/>
          <p:cNvSpPr txBox="1"/>
          <p:nvPr/>
        </p:nvSpPr>
        <p:spPr>
          <a:xfrm rot="20701177">
            <a:off x="8691408" y="2959641"/>
            <a:ext cx="1656184" cy="1323439"/>
          </a:xfrm>
          <a:prstGeom prst="rect">
            <a:avLst/>
          </a:prstGeom>
          <a:noFill/>
        </p:spPr>
        <p:txBody>
          <a:bodyPr wrap="square" rtlCol="0">
            <a:spAutoFit/>
          </a:bodyPr>
          <a:lstStyle/>
          <a:p>
            <a:r>
              <a:rPr lang="en-ZA" sz="4000" b="1" dirty="0">
                <a:solidFill>
                  <a:srgbClr val="FF0000"/>
                </a:solidFill>
              </a:rPr>
              <a:t>2015:</a:t>
            </a:r>
          </a:p>
          <a:p>
            <a:r>
              <a:rPr lang="en-ZA" sz="4000" b="1" dirty="0">
                <a:solidFill>
                  <a:srgbClr val="FF0000"/>
                </a:solidFill>
              </a:rPr>
              <a:t>66%</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35514">
            <a:off x="3231731" y="1367894"/>
            <a:ext cx="5688632" cy="5534739"/>
          </a:xfrm>
          <a:prstGeom prst="rect">
            <a:avLst/>
          </a:prstGeom>
          <a:ln>
            <a:noFill/>
          </a:ln>
        </p:spPr>
      </p:pic>
      <p:cxnSp>
        <p:nvCxnSpPr>
          <p:cNvPr id="14" name="Straight Arrow Connector 13"/>
          <p:cNvCxnSpPr/>
          <p:nvPr/>
        </p:nvCxnSpPr>
        <p:spPr>
          <a:xfrm flipV="1">
            <a:off x="2783632" y="4221088"/>
            <a:ext cx="7200800" cy="1944216"/>
          </a:xfrm>
          <a:prstGeom prst="straightConnector1">
            <a:avLst/>
          </a:prstGeom>
          <a:ln w="4762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584442" y="142555"/>
            <a:ext cx="3440515" cy="1304108"/>
          </a:xfrm>
          <a:prstGeom prst="rect">
            <a:avLst/>
          </a:prstGeom>
          <a:noFill/>
        </p:spPr>
      </p:pic>
    </p:spTree>
    <p:extLst>
      <p:ext uri="{BB962C8B-B14F-4D97-AF65-F5344CB8AC3E}">
        <p14:creationId xmlns:p14="http://schemas.microsoft.com/office/powerpoint/2010/main" val="367035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path" presetSubtype="0" accel="50000" decel="50000" fill="hold" nodeType="afterEffect">
                                  <p:stCondLst>
                                    <p:cond delay="0"/>
                                  </p:stCondLst>
                                  <p:childTnLst>
                                    <p:animMotion origin="layout" path="M -3.05556E-6 7.40741E-7 L 0.04167 -0.01111 " pathEditMode="relative" rAng="0" ptsTypes="AA">
                                      <p:cBhvr>
                                        <p:cTn id="10" dur="1000" fill="hold"/>
                                        <p:tgtEl>
                                          <p:spTgt spid="10"/>
                                        </p:tgtEl>
                                        <p:attrNameLst>
                                          <p:attrName>ppt_x</p:attrName>
                                          <p:attrName>ppt_y</p:attrName>
                                        </p:attrNameLst>
                                      </p:cBhvr>
                                      <p:rCtr x="2083" y="-556"/>
                                    </p:animMotion>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655"/>
            <a:ext cx="10515600" cy="1393542"/>
          </a:xfrm>
        </p:spPr>
        <p:txBody>
          <a:bodyPr>
            <a:normAutofit/>
          </a:bodyPr>
          <a:lstStyle/>
          <a:p>
            <a:r>
              <a:rPr lang="en-ZA" dirty="0" smtClean="0"/>
              <a:t>Real GDP Growth:</a:t>
            </a:r>
            <a:br>
              <a:rPr lang="en-ZA" dirty="0" smtClean="0"/>
            </a:br>
            <a:r>
              <a:rPr lang="en-ZA" dirty="0" smtClean="0"/>
              <a:t/>
            </a:r>
            <a:br>
              <a:rPr lang="en-ZA" dirty="0" smtClean="0"/>
            </a:br>
            <a:endParaRPr lang="en-GB" sz="2200" dirty="0">
              <a:solidFill>
                <a:schemeClr val="tx1"/>
              </a:solidFill>
            </a:endParaRPr>
          </a:p>
        </p:txBody>
      </p:sp>
      <p:sp>
        <p:nvSpPr>
          <p:cNvPr id="4" name="Slide Number Placeholder 3"/>
          <p:cNvSpPr>
            <a:spLocks noGrp="1"/>
          </p:cNvSpPr>
          <p:nvPr>
            <p:ph type="sldNum" sz="quarter" idx="12"/>
          </p:nvPr>
        </p:nvSpPr>
        <p:spPr/>
        <p:txBody>
          <a:bodyPr/>
          <a:lstStyle/>
          <a:p>
            <a:fld id="{186B4BBF-94F1-4A69-813F-89B9AEBF0AAE}" type="slidenum">
              <a:rPr lang="en-GB" smtClean="0"/>
              <a:t>24</a:t>
            </a:fld>
            <a:endParaRPr lang="en-GB"/>
          </a:p>
        </p:txBody>
      </p:sp>
      <p:pic>
        <p:nvPicPr>
          <p:cNvPr id="3" name="Picture 2"/>
          <p:cNvPicPr>
            <a:picLocks noChangeAspect="1"/>
          </p:cNvPicPr>
          <p:nvPr/>
        </p:nvPicPr>
        <p:blipFill>
          <a:blip r:embed="rId2"/>
          <a:stretch>
            <a:fillRect/>
          </a:stretch>
        </p:blipFill>
        <p:spPr>
          <a:xfrm>
            <a:off x="838200" y="696891"/>
            <a:ext cx="7500582" cy="4844100"/>
          </a:xfrm>
          <a:prstGeom prst="rect">
            <a:avLst/>
          </a:prstGeom>
        </p:spPr>
      </p:pic>
      <p:sp>
        <p:nvSpPr>
          <p:cNvPr id="5" name="Rectangle 4"/>
          <p:cNvSpPr/>
          <p:nvPr/>
        </p:nvSpPr>
        <p:spPr>
          <a:xfrm>
            <a:off x="8582025" y="1542197"/>
            <a:ext cx="3440515" cy="4646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t>Real GDP contracted by 1,2% in The first quarter of 2016, following an increase of 0,4% in the fourth quarter of 2015.</a:t>
            </a:r>
          </a:p>
          <a:p>
            <a:pPr algn="ctr"/>
            <a:endParaRPr lang="en-ZA" sz="2000" dirty="0"/>
          </a:p>
          <a:p>
            <a:pPr algn="ctr"/>
            <a:r>
              <a:rPr lang="en-ZA" sz="2000" dirty="0" smtClean="0"/>
              <a:t>The largest negative contributor of growth in GDP was the mining and quarrying sector, which fell by 18,1% and contributed -1,5 percentage points to GDP growth</a:t>
            </a:r>
          </a:p>
          <a:p>
            <a:pPr algn="ctr"/>
            <a:endParaRPr lang="en-ZA" sz="2000" dirty="0"/>
          </a:p>
          <a:p>
            <a:pPr algn="ctr"/>
            <a:r>
              <a:rPr lang="en-ZA" sz="2000" dirty="0" smtClean="0"/>
              <a:t>The </a:t>
            </a:r>
            <a:r>
              <a:rPr lang="en-ZA" sz="2000" dirty="0"/>
              <a:t>development of the energy sector is key to easing the constraints to growth</a:t>
            </a:r>
          </a:p>
          <a:p>
            <a:pPr algn="ctr"/>
            <a:endParaRPr lang="en-ZA" sz="2000" dirty="0" smtClean="0"/>
          </a:p>
          <a:p>
            <a:pPr algn="ctr"/>
            <a:endParaRPr lang="en-GB" sz="2000"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582025" y="0"/>
            <a:ext cx="3440515" cy="1304108"/>
          </a:xfrm>
          <a:prstGeom prst="rect">
            <a:avLst/>
          </a:prstGeom>
          <a:noFill/>
        </p:spPr>
      </p:pic>
    </p:spTree>
    <p:extLst>
      <p:ext uri="{BB962C8B-B14F-4D97-AF65-F5344CB8AC3E}">
        <p14:creationId xmlns:p14="http://schemas.microsoft.com/office/powerpoint/2010/main" val="4138210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42" y="179941"/>
            <a:ext cx="9115393" cy="857289"/>
          </a:xfrm>
        </p:spPr>
        <p:txBody>
          <a:bodyPr>
            <a:normAutofit/>
          </a:bodyPr>
          <a:lstStyle/>
          <a:p>
            <a:pPr algn="ctr"/>
            <a:r>
              <a:rPr lang="en-ZA" dirty="0"/>
              <a:t>Current practical initiatives to boost the economy</a:t>
            </a:r>
            <a:endParaRPr lang="en-GB" dirty="0"/>
          </a:p>
        </p:txBody>
      </p:sp>
      <p:sp>
        <p:nvSpPr>
          <p:cNvPr id="3" name="Content Placeholder 2"/>
          <p:cNvSpPr>
            <a:spLocks noGrp="1"/>
          </p:cNvSpPr>
          <p:nvPr>
            <p:ph idx="1"/>
          </p:nvPr>
        </p:nvSpPr>
        <p:spPr>
          <a:xfrm>
            <a:off x="846161" y="908720"/>
            <a:ext cx="10481481" cy="5150886"/>
          </a:xfrm>
        </p:spPr>
        <p:txBody>
          <a:bodyPr>
            <a:noAutofit/>
          </a:bodyPr>
          <a:lstStyle/>
          <a:p>
            <a:pPr>
              <a:lnSpc>
                <a:spcPct val="120000"/>
              </a:lnSpc>
            </a:pPr>
            <a:r>
              <a:rPr lang="en-ZA" sz="2000" dirty="0" smtClean="0"/>
              <a:t>The 9-point plan to boost the economy is now an integral part of the MTSF:</a:t>
            </a:r>
            <a:endParaRPr lang="en-ZA" sz="2000" dirty="0"/>
          </a:p>
          <a:p>
            <a:pPr marL="672084" lvl="2" indent="-342900">
              <a:lnSpc>
                <a:spcPct val="120000"/>
              </a:lnSpc>
              <a:spcBef>
                <a:spcPts val="600"/>
              </a:spcBef>
              <a:buSzPct val="80000"/>
              <a:buFont typeface="+mj-lt"/>
              <a:buAutoNum type="arabicParenR"/>
            </a:pPr>
            <a:r>
              <a:rPr lang="en-ZA" dirty="0"/>
              <a:t>Resolving the energy challenge</a:t>
            </a:r>
          </a:p>
          <a:p>
            <a:pPr marL="672084" lvl="2" indent="-342900">
              <a:lnSpc>
                <a:spcPct val="120000"/>
              </a:lnSpc>
              <a:spcBef>
                <a:spcPts val="600"/>
              </a:spcBef>
              <a:buSzPct val="80000"/>
              <a:buFont typeface="+mj-lt"/>
              <a:buAutoNum type="arabicParenR"/>
            </a:pPr>
            <a:r>
              <a:rPr lang="en-ZA" dirty="0"/>
              <a:t>Upping the agricultural value chain</a:t>
            </a:r>
          </a:p>
          <a:p>
            <a:pPr marL="672084" lvl="2" indent="-342900">
              <a:lnSpc>
                <a:spcPct val="120000"/>
              </a:lnSpc>
              <a:spcBef>
                <a:spcPts val="600"/>
              </a:spcBef>
              <a:buSzPct val="80000"/>
              <a:buFont typeface="+mj-lt"/>
              <a:buAutoNum type="arabicParenR"/>
            </a:pPr>
            <a:r>
              <a:rPr lang="en-ZA" dirty="0"/>
              <a:t>Beneficiation through adding value to mineral resources</a:t>
            </a:r>
          </a:p>
          <a:p>
            <a:pPr marL="672084" lvl="2" indent="-342900">
              <a:lnSpc>
                <a:spcPct val="120000"/>
              </a:lnSpc>
              <a:spcBef>
                <a:spcPts val="600"/>
              </a:spcBef>
              <a:buSzPct val="80000"/>
              <a:buFont typeface="+mj-lt"/>
              <a:buAutoNum type="arabicParenR"/>
            </a:pPr>
            <a:r>
              <a:rPr lang="en-ZA" dirty="0"/>
              <a:t>More effective implementation of higher impact industrial policy action plan</a:t>
            </a:r>
          </a:p>
          <a:p>
            <a:pPr marL="672084" lvl="2" indent="-342900">
              <a:lnSpc>
                <a:spcPct val="120000"/>
              </a:lnSpc>
              <a:spcBef>
                <a:spcPts val="600"/>
              </a:spcBef>
              <a:buSzPct val="80000"/>
              <a:buFont typeface="+mj-lt"/>
              <a:buAutoNum type="arabicParenR"/>
            </a:pPr>
            <a:r>
              <a:rPr lang="en-ZA" dirty="0"/>
              <a:t>Encouraging private sector investment</a:t>
            </a:r>
          </a:p>
          <a:p>
            <a:pPr marL="672084" lvl="2" indent="-342900">
              <a:lnSpc>
                <a:spcPct val="120000"/>
              </a:lnSpc>
              <a:spcBef>
                <a:spcPts val="600"/>
              </a:spcBef>
              <a:buSzPct val="80000"/>
              <a:buFont typeface="+mj-lt"/>
              <a:buAutoNum type="arabicParenR"/>
            </a:pPr>
            <a:r>
              <a:rPr lang="en-ZA" dirty="0"/>
              <a:t>Moderating work place conflict</a:t>
            </a:r>
          </a:p>
          <a:p>
            <a:pPr marL="672084" lvl="2" indent="-342900">
              <a:lnSpc>
                <a:spcPct val="120000"/>
              </a:lnSpc>
              <a:spcBef>
                <a:spcPts val="600"/>
              </a:spcBef>
              <a:buSzPct val="80000"/>
              <a:buFont typeface="+mj-lt"/>
              <a:buAutoNum type="arabicParenR"/>
            </a:pPr>
            <a:r>
              <a:rPr lang="en-ZA" dirty="0"/>
              <a:t>Unlocking the potential of SMMEs, cooperatives, townships and rural enterprises</a:t>
            </a:r>
          </a:p>
          <a:p>
            <a:pPr marL="672084" lvl="2" indent="-342900">
              <a:lnSpc>
                <a:spcPct val="120000"/>
              </a:lnSpc>
              <a:spcBef>
                <a:spcPts val="600"/>
              </a:spcBef>
              <a:buSzPct val="80000"/>
              <a:buFont typeface="+mj-lt"/>
              <a:buAutoNum type="arabicParenR"/>
            </a:pPr>
            <a:r>
              <a:rPr lang="en-ZA" dirty="0"/>
              <a:t>Reform of state owned companies, broadband roll-out, water, sanitation and transport infrastructure, and</a:t>
            </a:r>
          </a:p>
          <a:p>
            <a:pPr marL="672084" lvl="2" indent="-342900">
              <a:lnSpc>
                <a:spcPct val="120000"/>
              </a:lnSpc>
              <a:spcBef>
                <a:spcPts val="600"/>
              </a:spcBef>
              <a:buSzPct val="80000"/>
              <a:buFont typeface="+mj-lt"/>
              <a:buAutoNum type="arabicParenR"/>
            </a:pPr>
            <a:r>
              <a:rPr lang="en-ZA" dirty="0"/>
              <a:t>Operation </a:t>
            </a:r>
            <a:r>
              <a:rPr lang="en-ZA" dirty="0" err="1"/>
              <a:t>Phakisa</a:t>
            </a:r>
            <a:r>
              <a:rPr lang="en-ZA" dirty="0"/>
              <a:t> e.g. growing the ocean </a:t>
            </a:r>
            <a:r>
              <a:rPr lang="en-ZA" dirty="0" smtClean="0"/>
              <a:t>economy, improving health, education and mining</a:t>
            </a:r>
            <a:endParaRPr lang="en-ZA" dirty="0"/>
          </a:p>
        </p:txBody>
      </p:sp>
    </p:spTree>
    <p:extLst>
      <p:ext uri="{BB962C8B-B14F-4D97-AF65-F5344CB8AC3E}">
        <p14:creationId xmlns:p14="http://schemas.microsoft.com/office/powerpoint/2010/main" val="1524300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58457"/>
          </a:xfrm>
        </p:spPr>
        <p:txBody>
          <a:bodyPr/>
          <a:lstStyle/>
          <a:p>
            <a:r>
              <a:rPr lang="en-ZA" dirty="0" smtClean="0"/>
              <a:t>Highlights from Operation Phakisa</a:t>
            </a:r>
            <a:endParaRPr lang="en-GB" dirty="0"/>
          </a:p>
        </p:txBody>
      </p:sp>
      <p:sp>
        <p:nvSpPr>
          <p:cNvPr id="3" name="Content Placeholder 2"/>
          <p:cNvSpPr>
            <a:spLocks noGrp="1"/>
          </p:cNvSpPr>
          <p:nvPr>
            <p:ph idx="1"/>
          </p:nvPr>
        </p:nvSpPr>
        <p:spPr>
          <a:xfrm>
            <a:off x="838200" y="992128"/>
            <a:ext cx="10515600" cy="5030551"/>
          </a:xfrm>
        </p:spPr>
        <p:txBody>
          <a:bodyPr>
            <a:noAutofit/>
          </a:bodyPr>
          <a:lstStyle/>
          <a:p>
            <a:pPr lvl="0"/>
            <a:r>
              <a:rPr lang="en-ZA" sz="2600" dirty="0" smtClean="0"/>
              <a:t>Investments amounting to about R17 billion in the Ocean’s Economy;</a:t>
            </a:r>
            <a:endParaRPr lang="en-GB" sz="2600" dirty="0" smtClean="0"/>
          </a:p>
          <a:p>
            <a:pPr lvl="0"/>
            <a:r>
              <a:rPr lang="en-ZA" sz="2600" dirty="0" smtClean="0"/>
              <a:t>Over 4 500 jobs have been created in the various projects of the Ocean’s Economy; </a:t>
            </a:r>
            <a:endParaRPr lang="en-GB" sz="2600" dirty="0" smtClean="0"/>
          </a:p>
          <a:p>
            <a:pPr lvl="0"/>
            <a:r>
              <a:rPr lang="en-ZA" sz="2600" dirty="0" smtClean="0"/>
              <a:t>Over R7 billion has been allocated by Transnet National Ports Authority to improve our ports; </a:t>
            </a:r>
            <a:endParaRPr lang="en-GB" sz="2600" dirty="0" smtClean="0"/>
          </a:p>
          <a:p>
            <a:pPr lvl="0"/>
            <a:r>
              <a:rPr lang="en-ZA" sz="2600" dirty="0" smtClean="0"/>
              <a:t>The health sector has been successful in creating 280 Ideal Clinics in 2015/16, within the group of 1 139 clinics identified for this financial year;</a:t>
            </a:r>
            <a:endParaRPr lang="en-GB" sz="2600" dirty="0" smtClean="0"/>
          </a:p>
          <a:p>
            <a:pPr lvl="0"/>
            <a:r>
              <a:rPr lang="en-ZA" sz="2600" dirty="0" smtClean="0"/>
              <a:t>In order to be declared an Ideal Clinic there are standards to be met. The number of clinics scoring over 70% has increased from 139 to 445. </a:t>
            </a:r>
          </a:p>
          <a:p>
            <a:pPr lvl="0"/>
            <a:r>
              <a:rPr lang="en-ZA" sz="2600" dirty="0" smtClean="0"/>
              <a:t>The number of clinics scoring less than 40% has decreased from 213 to 90 within the period of one year.</a:t>
            </a:r>
            <a:endParaRPr lang="en-GB" sz="2600" dirty="0"/>
          </a:p>
        </p:txBody>
      </p:sp>
      <p:sp>
        <p:nvSpPr>
          <p:cNvPr id="4" name="Slide Number Placeholder 3"/>
          <p:cNvSpPr>
            <a:spLocks noGrp="1"/>
          </p:cNvSpPr>
          <p:nvPr>
            <p:ph type="sldNum" sz="quarter" idx="12"/>
          </p:nvPr>
        </p:nvSpPr>
        <p:spPr/>
        <p:txBody>
          <a:bodyPr/>
          <a:lstStyle/>
          <a:p>
            <a:fld id="{186B4BBF-94F1-4A69-813F-89B9AEBF0AAE}" type="slidenum">
              <a:rPr lang="en-GB" smtClean="0"/>
              <a:t>26</a:t>
            </a:fld>
            <a:endParaRPr lang="en-GB" dirty="0"/>
          </a:p>
        </p:txBody>
      </p:sp>
    </p:spTree>
    <p:extLst>
      <p:ext uri="{BB962C8B-B14F-4D97-AF65-F5344CB8AC3E}">
        <p14:creationId xmlns:p14="http://schemas.microsoft.com/office/powerpoint/2010/main" val="2193435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164"/>
          </a:xfrm>
        </p:spPr>
        <p:txBody>
          <a:bodyPr>
            <a:normAutofit fontScale="90000"/>
          </a:bodyPr>
          <a:lstStyle/>
          <a:p>
            <a:r>
              <a:rPr lang="en-ZA" dirty="0" smtClean="0"/>
              <a:t>South African Growth in the context of Global Economic Growth</a:t>
            </a:r>
            <a:endParaRPr lang="en-GB" dirty="0"/>
          </a:p>
        </p:txBody>
      </p:sp>
      <p:sp>
        <p:nvSpPr>
          <p:cNvPr id="4" name="Slide Number Placeholder 3"/>
          <p:cNvSpPr>
            <a:spLocks noGrp="1"/>
          </p:cNvSpPr>
          <p:nvPr>
            <p:ph type="sldNum" sz="quarter" idx="12"/>
          </p:nvPr>
        </p:nvSpPr>
        <p:spPr/>
        <p:txBody>
          <a:bodyPr/>
          <a:lstStyle/>
          <a:p>
            <a:fld id="{186B4BBF-94F1-4A69-813F-89B9AEBF0AAE}" type="slidenum">
              <a:rPr lang="en-GB" smtClean="0"/>
              <a:t>27</a:t>
            </a:fld>
            <a:endParaRPr lang="en-GB"/>
          </a:p>
        </p:txBody>
      </p:sp>
      <p:pic>
        <p:nvPicPr>
          <p:cNvPr id="5" name="Picture 4"/>
          <p:cNvPicPr>
            <a:picLocks noChangeAspect="1"/>
          </p:cNvPicPr>
          <p:nvPr/>
        </p:nvPicPr>
        <p:blipFill>
          <a:blip r:embed="rId2"/>
          <a:stretch>
            <a:fillRect/>
          </a:stretch>
        </p:blipFill>
        <p:spPr>
          <a:xfrm>
            <a:off x="838199" y="1216290"/>
            <a:ext cx="8491219" cy="4693191"/>
          </a:xfrm>
          <a:prstGeom prst="rect">
            <a:avLst/>
          </a:prstGeom>
        </p:spPr>
      </p:pic>
      <p:sp>
        <p:nvSpPr>
          <p:cNvPr id="6" name="Rectangle 5"/>
          <p:cNvSpPr/>
          <p:nvPr/>
        </p:nvSpPr>
        <p:spPr>
          <a:xfrm>
            <a:off x="9485194" y="1216290"/>
            <a:ext cx="2142699" cy="4911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Global slowdown has exposed SA’s economic weaknesses such as low commodity prices, financial market volatility, diminished consumer and business confidence.</a:t>
            </a:r>
          </a:p>
          <a:p>
            <a:pPr algn="ctr"/>
            <a:endParaRPr lang="en-ZA" dirty="0">
              <a:solidFill>
                <a:schemeClr val="bg1"/>
              </a:solidFill>
            </a:endParaRPr>
          </a:p>
          <a:p>
            <a:pPr algn="ctr"/>
            <a:r>
              <a:rPr lang="en-ZA" dirty="0" smtClean="0">
                <a:solidFill>
                  <a:schemeClr val="bg1"/>
                </a:solidFill>
              </a:rPr>
              <a:t>Government and social partners boosting confidence and putting measures to improve growth </a:t>
            </a:r>
            <a:endParaRPr lang="en-GB" dirty="0">
              <a:solidFill>
                <a:schemeClr val="bg1"/>
              </a:solidFill>
            </a:endParaRPr>
          </a:p>
        </p:txBody>
      </p:sp>
      <p:sp>
        <p:nvSpPr>
          <p:cNvPr id="7" name="TextBox 6"/>
          <p:cNvSpPr txBox="1"/>
          <p:nvPr/>
        </p:nvSpPr>
        <p:spPr>
          <a:xfrm>
            <a:off x="491320" y="5131558"/>
            <a:ext cx="1091821" cy="523220"/>
          </a:xfrm>
          <a:prstGeom prst="rect">
            <a:avLst/>
          </a:prstGeom>
          <a:noFill/>
        </p:spPr>
        <p:txBody>
          <a:bodyPr wrap="square" rtlCol="0">
            <a:spAutoFit/>
          </a:bodyPr>
          <a:lstStyle/>
          <a:p>
            <a:r>
              <a:rPr lang="en-ZA" sz="1400" b="1" dirty="0" smtClean="0">
                <a:latin typeface="Agency FB" panose="020B0503020202020204" pitchFamily="34" charset="0"/>
              </a:rPr>
              <a:t>Source: IMF </a:t>
            </a:r>
          </a:p>
          <a:p>
            <a:r>
              <a:rPr lang="en-ZA" sz="1400" b="1" dirty="0" smtClean="0">
                <a:latin typeface="Agency FB" panose="020B0503020202020204" pitchFamily="34" charset="0"/>
              </a:rPr>
              <a:t>2016 forecasts</a:t>
            </a:r>
            <a:endParaRPr lang="en-GB" sz="1400" b="1" dirty="0">
              <a:latin typeface="Agency FB" panose="020B0503020202020204" pitchFamily="34" charset="0"/>
            </a:endParaRPr>
          </a:p>
        </p:txBody>
      </p:sp>
    </p:spTree>
    <p:extLst>
      <p:ext uri="{BB962C8B-B14F-4D97-AF65-F5344CB8AC3E}">
        <p14:creationId xmlns:p14="http://schemas.microsoft.com/office/powerpoint/2010/main" val="476404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25753480"/>
              </p:ext>
            </p:extLst>
          </p:nvPr>
        </p:nvGraphicFramePr>
        <p:xfrm>
          <a:off x="0" y="0"/>
          <a:ext cx="12192000" cy="615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86B4BBF-94F1-4A69-813F-89B9AEBF0AAE}" type="slidenum">
              <a:rPr lang="en-GB" smtClean="0"/>
              <a:t>28</a:t>
            </a:fld>
            <a:endParaRPr lang="en-GB"/>
          </a:p>
        </p:txBody>
      </p:sp>
    </p:spTree>
    <p:extLst>
      <p:ext uri="{BB962C8B-B14F-4D97-AF65-F5344CB8AC3E}">
        <p14:creationId xmlns:p14="http://schemas.microsoft.com/office/powerpoint/2010/main" val="3008955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76" y="29884"/>
            <a:ext cx="10515600" cy="984609"/>
          </a:xfrm>
        </p:spPr>
        <p:txBody>
          <a:bodyPr/>
          <a:lstStyle/>
          <a:p>
            <a:r>
              <a:rPr lang="en-ZA" dirty="0" smtClean="0"/>
              <a:t>Competitiveness of the Economy </a:t>
            </a:r>
            <a:endParaRPr lang="en-GB" dirty="0"/>
          </a:p>
        </p:txBody>
      </p:sp>
      <p:sp>
        <p:nvSpPr>
          <p:cNvPr id="6" name="Text Placeholder 5"/>
          <p:cNvSpPr>
            <a:spLocks noGrp="1"/>
          </p:cNvSpPr>
          <p:nvPr>
            <p:ph type="body" idx="1"/>
          </p:nvPr>
        </p:nvSpPr>
        <p:spPr>
          <a:xfrm>
            <a:off x="839787" y="994633"/>
            <a:ext cx="5157787" cy="378941"/>
          </a:xfrm>
        </p:spPr>
        <p:txBody>
          <a:bodyPr>
            <a:normAutofit fontScale="92500" lnSpcReduction="10000"/>
          </a:bodyPr>
          <a:lstStyle/>
          <a:p>
            <a:r>
              <a:rPr lang="en-ZA" dirty="0"/>
              <a:t>S</a:t>
            </a:r>
            <a:r>
              <a:rPr lang="en-ZA" dirty="0" smtClean="0"/>
              <a:t>ummary of SA’s performance</a:t>
            </a:r>
            <a:endParaRPr lang="en-GB" dirty="0"/>
          </a:p>
        </p:txBody>
      </p:sp>
      <p:sp>
        <p:nvSpPr>
          <p:cNvPr id="7" name="Content Placeholder 6"/>
          <p:cNvSpPr>
            <a:spLocks noGrp="1"/>
          </p:cNvSpPr>
          <p:nvPr>
            <p:ph sz="half" idx="2"/>
          </p:nvPr>
        </p:nvSpPr>
        <p:spPr>
          <a:xfrm>
            <a:off x="935323" y="1373574"/>
            <a:ext cx="6311639" cy="4536986"/>
          </a:xfrm>
        </p:spPr>
        <p:txBody>
          <a:bodyPr>
            <a:normAutofit fontScale="40000" lnSpcReduction="20000"/>
          </a:bodyPr>
          <a:lstStyle/>
          <a:p>
            <a:r>
              <a:rPr lang="en-ZA" sz="4500" dirty="0" smtClean="0"/>
              <a:t>South Africa climbed seven places to reach 49th, reversing its four-year downward trend on the WEF World Competitiveness Index 2016. </a:t>
            </a:r>
            <a:endParaRPr lang="en-GB" sz="4500" dirty="0" smtClean="0"/>
          </a:p>
          <a:p>
            <a:r>
              <a:rPr lang="en-ZA" sz="4500" b="1" dirty="0" smtClean="0"/>
              <a:t>Positive factors include: </a:t>
            </a:r>
            <a:endParaRPr lang="en-GB" sz="4500" b="1" dirty="0" smtClean="0"/>
          </a:p>
          <a:p>
            <a:pPr lvl="1">
              <a:buFont typeface="Wingdings" panose="05000000000000000000" pitchFamily="2" charset="2"/>
              <a:buChar char="ü"/>
            </a:pPr>
            <a:r>
              <a:rPr lang="en-ZA" sz="4500" dirty="0" smtClean="0"/>
              <a:t>Increased uptake of ICTs – especially higher internet bandwidth – and improvements in innovation (up by five places to 38th), which establish the economy as the region’s most innovative;</a:t>
            </a:r>
            <a:endParaRPr lang="en-GB" sz="4500" dirty="0" smtClean="0"/>
          </a:p>
          <a:p>
            <a:pPr lvl="1">
              <a:buFont typeface="Wingdings" panose="05000000000000000000" pitchFamily="2" charset="2"/>
              <a:buChar char="ü"/>
            </a:pPr>
            <a:r>
              <a:rPr lang="en-ZA" sz="4500" dirty="0" smtClean="0"/>
              <a:t>South Africa also hosts the continent’s most efficient financial market (12</a:t>
            </a:r>
            <a:r>
              <a:rPr lang="en-ZA" sz="4500" baseline="30000" dirty="0" smtClean="0"/>
              <a:t>th</a:t>
            </a:r>
            <a:r>
              <a:rPr lang="en-ZA" sz="4500" dirty="0" smtClean="0"/>
              <a:t>)</a:t>
            </a:r>
            <a:r>
              <a:rPr lang="en-ZA" sz="4500" baseline="30000" dirty="0" smtClean="0"/>
              <a:t> </a:t>
            </a:r>
            <a:r>
              <a:rPr lang="en-ZA" sz="4500" dirty="0" smtClean="0"/>
              <a:t>and benefits from a sound goods market (38</a:t>
            </a:r>
            <a:r>
              <a:rPr lang="en-ZA" sz="4500" baseline="30000" dirty="0" smtClean="0"/>
              <a:t>th</a:t>
            </a:r>
            <a:r>
              <a:rPr lang="en-ZA" sz="4500" dirty="0" smtClean="0"/>
              <a:t>), which is driven by strong domestic competition (28</a:t>
            </a:r>
            <a:r>
              <a:rPr lang="en-ZA" sz="4500" baseline="30000" dirty="0" smtClean="0"/>
              <a:t>th</a:t>
            </a:r>
            <a:r>
              <a:rPr lang="en-ZA" sz="4500" dirty="0" smtClean="0"/>
              <a:t>) and an efficient transport infrastructure (29th). </a:t>
            </a:r>
            <a:endParaRPr lang="en-GB" sz="4500" dirty="0" smtClean="0"/>
          </a:p>
          <a:p>
            <a:pPr lvl="1">
              <a:buFont typeface="Wingdings" panose="05000000000000000000" pitchFamily="2" charset="2"/>
              <a:buChar char="ü"/>
            </a:pPr>
            <a:r>
              <a:rPr lang="en-ZA" sz="4500" dirty="0" smtClean="0"/>
              <a:t>It further benefits from strong institutions (38th), particularly property rights (24th) and a robust and independent legal framework. </a:t>
            </a:r>
            <a:endParaRPr lang="en-GB" sz="4500" dirty="0" smtClean="0"/>
          </a:p>
          <a:p>
            <a:r>
              <a:rPr lang="en-ZA" sz="3800" b="1" dirty="0" smtClean="0"/>
              <a:t>Negative factors include:</a:t>
            </a:r>
            <a:endParaRPr lang="en-GB" sz="3800" b="1" dirty="0" smtClean="0"/>
          </a:p>
          <a:p>
            <a:pPr lvl="1">
              <a:buFont typeface="Courier New" panose="02070309020205020404" pitchFamily="49" charset="0"/>
              <a:buChar char="o"/>
            </a:pPr>
            <a:r>
              <a:rPr lang="en-ZA" sz="3800" dirty="0" smtClean="0"/>
              <a:t>Reducing corruption (76</a:t>
            </a:r>
            <a:r>
              <a:rPr lang="en-ZA" sz="3800" baseline="30000" dirty="0" smtClean="0"/>
              <a:t>th</a:t>
            </a:r>
            <a:r>
              <a:rPr lang="en-ZA" sz="3800" dirty="0" smtClean="0"/>
              <a:t>) and the burden of government regulation (117</a:t>
            </a:r>
            <a:r>
              <a:rPr lang="en-ZA" sz="3800" baseline="30000" dirty="0" smtClean="0"/>
              <a:t>th</a:t>
            </a:r>
            <a:r>
              <a:rPr lang="en-ZA" sz="3800" dirty="0" smtClean="0"/>
              <a:t>) and improving the security situation (102nd) would further improve institutions. The country also needs to address its inefficient electricity supply (116nd) inflexible labour market (102</a:t>
            </a:r>
            <a:r>
              <a:rPr lang="en-ZA" sz="3800" baseline="30000" dirty="0" smtClean="0"/>
              <a:t>nd</a:t>
            </a:r>
            <a:r>
              <a:rPr lang="en-ZA" sz="3800" dirty="0" smtClean="0"/>
              <a:t>). </a:t>
            </a:r>
            <a:endParaRPr lang="en-GB" sz="3800" dirty="0" smtClean="0"/>
          </a:p>
          <a:p>
            <a:endParaRPr lang="en-GB" dirty="0"/>
          </a:p>
        </p:txBody>
      </p:sp>
      <p:sp>
        <p:nvSpPr>
          <p:cNvPr id="4" name="Slide Number Placeholder 3"/>
          <p:cNvSpPr>
            <a:spLocks noGrp="1"/>
          </p:cNvSpPr>
          <p:nvPr>
            <p:ph type="sldNum" sz="quarter" idx="12"/>
          </p:nvPr>
        </p:nvSpPr>
        <p:spPr/>
        <p:txBody>
          <a:bodyPr/>
          <a:lstStyle/>
          <a:p>
            <a:fld id="{186B4BBF-94F1-4A69-813F-89B9AEBF0AAE}" type="slidenum">
              <a:rPr lang="en-GB" smtClean="0"/>
              <a:t>29</a:t>
            </a:fld>
            <a:endParaRPr lang="en-GB"/>
          </a:p>
        </p:txBody>
      </p:sp>
      <p:pic>
        <p:nvPicPr>
          <p:cNvPr id="5" name="Picture 4"/>
          <p:cNvPicPr>
            <a:picLocks noChangeAspect="1"/>
          </p:cNvPicPr>
          <p:nvPr/>
        </p:nvPicPr>
        <p:blipFill>
          <a:blip r:embed="rId2"/>
          <a:stretch>
            <a:fillRect/>
          </a:stretch>
        </p:blipFill>
        <p:spPr>
          <a:xfrm>
            <a:off x="7246962" y="1074497"/>
            <a:ext cx="4668834" cy="4166244"/>
          </a:xfrm>
          <a:prstGeom prst="rect">
            <a:avLst/>
          </a:prstGeom>
        </p:spPr>
      </p:pic>
    </p:spTree>
    <p:extLst>
      <p:ext uri="{BB962C8B-B14F-4D97-AF65-F5344CB8AC3E}">
        <p14:creationId xmlns:p14="http://schemas.microsoft.com/office/powerpoint/2010/main" val="50498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421"/>
            <a:ext cx="10515600" cy="832513"/>
          </a:xfrm>
        </p:spPr>
        <p:txBody>
          <a:bodyPr/>
          <a:lstStyle/>
          <a:p>
            <a:r>
              <a:rPr lang="en-ZA" dirty="0" smtClean="0"/>
              <a:t>The Birth of a </a:t>
            </a:r>
            <a:r>
              <a:rPr lang="en-ZA" dirty="0"/>
              <a:t>N</a:t>
            </a:r>
            <a:r>
              <a:rPr lang="en-ZA" dirty="0" smtClean="0"/>
              <a:t>ew </a:t>
            </a:r>
            <a:r>
              <a:rPr lang="en-ZA" dirty="0"/>
              <a:t>D</a:t>
            </a:r>
            <a:r>
              <a:rPr lang="en-ZA" dirty="0" smtClean="0"/>
              <a:t>emocratic State</a:t>
            </a:r>
            <a:endParaRPr lang="en-GB" dirty="0"/>
          </a:p>
        </p:txBody>
      </p:sp>
      <p:sp>
        <p:nvSpPr>
          <p:cNvPr id="3" name="Content Placeholder 2"/>
          <p:cNvSpPr>
            <a:spLocks noGrp="1"/>
          </p:cNvSpPr>
          <p:nvPr>
            <p:ph idx="1"/>
          </p:nvPr>
        </p:nvSpPr>
        <p:spPr>
          <a:xfrm>
            <a:off x="838200" y="1009934"/>
            <a:ext cx="10515600" cy="5167029"/>
          </a:xfrm>
        </p:spPr>
        <p:txBody>
          <a:bodyPr>
            <a:noAutofit/>
          </a:bodyPr>
          <a:lstStyle/>
          <a:p>
            <a:r>
              <a:rPr lang="en-ZA" sz="3000" dirty="0" smtClean="0"/>
              <a:t>In 1994 we attained our new South Africa as an outcome of a prolonged struggle for freedom and liberation.</a:t>
            </a:r>
          </a:p>
          <a:p>
            <a:r>
              <a:rPr lang="en-ZA" sz="3000" dirty="0" smtClean="0"/>
              <a:t>The first Head of the new democratic State, former President Nelson Mandela famously declared during his inauguration in 1994:</a:t>
            </a:r>
          </a:p>
          <a:p>
            <a:pPr lvl="1"/>
            <a:r>
              <a:rPr lang="en-ZA" sz="3000" i="1" dirty="0" smtClean="0"/>
              <a:t>“Never, never and never again shall it be that this beautiful land will again experience the oppression of one by another and suffer the indignity of being the skunk of the world. Let freedom reign. The sun shall never set on so glorious a human achievement! God bless Africa!”</a:t>
            </a:r>
          </a:p>
          <a:p>
            <a:r>
              <a:rPr lang="en-ZA" sz="3000" i="1" dirty="0" smtClean="0"/>
              <a:t> </a:t>
            </a:r>
            <a:r>
              <a:rPr lang="en-ZA" sz="3000" dirty="0" smtClean="0"/>
              <a:t>So, the new democratic government came into being</a:t>
            </a:r>
          </a:p>
        </p:txBody>
      </p:sp>
      <p:sp>
        <p:nvSpPr>
          <p:cNvPr id="4" name="Slide Number Placeholder 3"/>
          <p:cNvSpPr>
            <a:spLocks noGrp="1"/>
          </p:cNvSpPr>
          <p:nvPr>
            <p:ph type="sldNum" sz="quarter" idx="12"/>
          </p:nvPr>
        </p:nvSpPr>
        <p:spPr/>
        <p:txBody>
          <a:bodyPr/>
          <a:lstStyle/>
          <a:p>
            <a:fld id="{186B4BBF-94F1-4A69-813F-89B9AEBF0AAE}" type="slidenum">
              <a:rPr lang="en-GB" smtClean="0"/>
              <a:t>3</a:t>
            </a:fld>
            <a:endParaRPr lang="en-GB"/>
          </a:p>
        </p:txBody>
      </p:sp>
    </p:spTree>
    <p:extLst>
      <p:ext uri="{BB962C8B-B14F-4D97-AF65-F5344CB8AC3E}">
        <p14:creationId xmlns:p14="http://schemas.microsoft.com/office/powerpoint/2010/main" val="3570162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39843"/>
            <a:ext cx="10515600" cy="1325563"/>
          </a:xfrm>
        </p:spPr>
        <p:txBody>
          <a:bodyPr>
            <a:normAutofit/>
          </a:bodyPr>
          <a:lstStyle/>
          <a:p>
            <a:r>
              <a:rPr lang="en-ZA" sz="3200" dirty="0" smtClean="0"/>
              <a:t>Affirmation of South Africa’s Credit Ratings by Various </a:t>
            </a:r>
            <a:r>
              <a:rPr lang="en-ZA" sz="3200" dirty="0"/>
              <a:t>G</a:t>
            </a:r>
            <a:r>
              <a:rPr lang="en-ZA" sz="3200" dirty="0" smtClean="0"/>
              <a:t>lobal Rating Agencies is Welcomed</a:t>
            </a:r>
            <a:endParaRPr lang="en-GB" sz="3200" dirty="0"/>
          </a:p>
        </p:txBody>
      </p:sp>
      <p:sp>
        <p:nvSpPr>
          <p:cNvPr id="9" name="Content Placeholder 8"/>
          <p:cNvSpPr>
            <a:spLocks noGrp="1"/>
          </p:cNvSpPr>
          <p:nvPr>
            <p:ph idx="1"/>
          </p:nvPr>
        </p:nvSpPr>
        <p:spPr>
          <a:xfrm>
            <a:off x="838200" y="1185720"/>
            <a:ext cx="10515600" cy="4991243"/>
          </a:xfrm>
        </p:spPr>
        <p:txBody>
          <a:bodyPr>
            <a:normAutofit fontScale="92500" lnSpcReduction="10000"/>
          </a:bodyPr>
          <a:lstStyle/>
          <a:p>
            <a:r>
              <a:rPr lang="en-US" sz="2600" dirty="0" smtClean="0"/>
              <a:t>On 7 May: Moody’s </a:t>
            </a:r>
            <a:r>
              <a:rPr lang="en-US" sz="2600" dirty="0"/>
              <a:t>Investors Service </a:t>
            </a:r>
            <a:r>
              <a:rPr lang="en-US" sz="2600" b="1" dirty="0"/>
              <a:t>(Moody’s) </a:t>
            </a:r>
            <a:r>
              <a:rPr lang="en-US" sz="2600" dirty="0"/>
              <a:t>affirmed South Africa’s government bond </a:t>
            </a:r>
            <a:r>
              <a:rPr lang="en-US" sz="2600" dirty="0" smtClean="0"/>
              <a:t>long-term </a:t>
            </a:r>
            <a:r>
              <a:rPr lang="en-US" sz="2600" dirty="0"/>
              <a:t>and </a:t>
            </a:r>
            <a:r>
              <a:rPr lang="en-US" sz="2600" dirty="0" smtClean="0"/>
              <a:t>short-term </a:t>
            </a:r>
            <a:r>
              <a:rPr lang="en-US" sz="2600" dirty="0"/>
              <a:t>ratings of ‘Baa2 / P-2’ respectively and assigned a negative </a:t>
            </a:r>
            <a:r>
              <a:rPr lang="en-US" sz="2600" dirty="0" smtClean="0"/>
              <a:t>outlook.</a:t>
            </a:r>
          </a:p>
          <a:p>
            <a:r>
              <a:rPr lang="en-GB" sz="2600" dirty="0" smtClean="0"/>
              <a:t>On 3 June 2016: S&amp;P </a:t>
            </a:r>
            <a:r>
              <a:rPr lang="en-GB" sz="2600" dirty="0"/>
              <a:t>Global Ratings </a:t>
            </a:r>
            <a:r>
              <a:rPr lang="en-GB" sz="2600" b="1" dirty="0"/>
              <a:t>(S&amp;P</a:t>
            </a:r>
            <a:r>
              <a:rPr lang="en-GB" sz="2600" b="1" dirty="0" smtClean="0"/>
              <a:t>) </a:t>
            </a:r>
            <a:r>
              <a:rPr lang="en-GB" sz="2600" dirty="0"/>
              <a:t>affirmed South Africa’s long and short term foreign and local currency bond ratings at ‘BBB-/A-3’ and ‘BBB+/A-2’ respectively</a:t>
            </a:r>
            <a:r>
              <a:rPr lang="en-GB" sz="2600" dirty="0" smtClean="0"/>
              <a:t>.</a:t>
            </a:r>
          </a:p>
          <a:p>
            <a:r>
              <a:rPr lang="en-ZA" sz="2600" dirty="0" smtClean="0"/>
              <a:t>Yesterday, 8 June 2016: Fitch affirmed our long-term foreign and local currency debt at ‘BBB-’and ‘BBB’, respectively – following a downgrade in December 2015</a:t>
            </a:r>
            <a:endParaRPr lang="en-GB" sz="2600" dirty="0" smtClean="0"/>
          </a:p>
          <a:p>
            <a:r>
              <a:rPr lang="en-ZA" sz="2600" dirty="0"/>
              <a:t> </a:t>
            </a:r>
            <a:r>
              <a:rPr lang="en-ZA" sz="2600" dirty="0" smtClean="0"/>
              <a:t>As </a:t>
            </a:r>
            <a:r>
              <a:rPr lang="en-GB" sz="2600" dirty="0" smtClean="0"/>
              <a:t>Government</a:t>
            </a:r>
            <a:r>
              <a:rPr lang="en-GB" sz="2600" dirty="0"/>
              <a:t>, business and labour </a:t>
            </a:r>
            <a:r>
              <a:rPr lang="en-GB" sz="2600" dirty="0" smtClean="0"/>
              <a:t>are collectively intensifying efforts to:</a:t>
            </a:r>
            <a:endParaRPr lang="en-GB" sz="2600" dirty="0"/>
          </a:p>
          <a:p>
            <a:pPr marL="914400" lvl="1" indent="-457200">
              <a:buFont typeface="+mj-lt"/>
              <a:buAutoNum type="arabicParenR"/>
            </a:pPr>
            <a:r>
              <a:rPr lang="en-GB" sz="2600" dirty="0" smtClean="0"/>
              <a:t>Restore </a:t>
            </a:r>
            <a:r>
              <a:rPr lang="en-GB" sz="2600" dirty="0"/>
              <a:t>confidence and </a:t>
            </a:r>
            <a:r>
              <a:rPr lang="en-GB" sz="2600" dirty="0" smtClean="0"/>
              <a:t>boost </a:t>
            </a:r>
            <a:r>
              <a:rPr lang="en-GB" sz="2600" dirty="0"/>
              <a:t>investment amongst local and international investors;</a:t>
            </a:r>
          </a:p>
          <a:p>
            <a:pPr marL="914400" lvl="1" indent="-457200">
              <a:buFont typeface="+mj-lt"/>
              <a:buAutoNum type="arabicParenR"/>
            </a:pPr>
            <a:r>
              <a:rPr lang="en-GB" sz="2600" dirty="0" smtClean="0"/>
              <a:t>Unblock </a:t>
            </a:r>
            <a:r>
              <a:rPr lang="en-GB" sz="2600" dirty="0"/>
              <a:t>obstacles to faster employment growth in key sectors; and</a:t>
            </a:r>
          </a:p>
          <a:p>
            <a:pPr marL="914400" lvl="1" indent="-457200">
              <a:buFont typeface="+mj-lt"/>
              <a:buAutoNum type="arabicParenR"/>
            </a:pPr>
            <a:r>
              <a:rPr lang="en-GB" sz="2600" dirty="0" smtClean="0"/>
              <a:t>Undertake fiscal reforms, reform the State-Owned Enterprises </a:t>
            </a:r>
            <a:r>
              <a:rPr lang="en-GB" sz="2600" dirty="0"/>
              <a:t>(</a:t>
            </a:r>
            <a:r>
              <a:rPr lang="en-GB" sz="2600" dirty="0" smtClean="0"/>
              <a:t>SOEs</a:t>
            </a:r>
            <a:r>
              <a:rPr lang="en-GB" sz="2600" dirty="0"/>
              <a:t>) and </a:t>
            </a:r>
            <a:r>
              <a:rPr lang="en-GB" sz="2600" dirty="0" smtClean="0"/>
              <a:t>implement regulatory </a:t>
            </a:r>
            <a:r>
              <a:rPr lang="en-GB" sz="2600" dirty="0"/>
              <a:t>reforms.</a:t>
            </a:r>
          </a:p>
          <a:p>
            <a:endParaRPr lang="en-GB" dirty="0"/>
          </a:p>
        </p:txBody>
      </p:sp>
      <p:sp>
        <p:nvSpPr>
          <p:cNvPr id="7" name="Slide Number Placeholder 6"/>
          <p:cNvSpPr>
            <a:spLocks noGrp="1"/>
          </p:cNvSpPr>
          <p:nvPr>
            <p:ph type="sldNum" sz="quarter" idx="12"/>
          </p:nvPr>
        </p:nvSpPr>
        <p:spPr/>
        <p:txBody>
          <a:bodyPr/>
          <a:lstStyle/>
          <a:p>
            <a:fld id="{186B4BBF-94F1-4A69-813F-89B9AEBF0AAE}" type="slidenum">
              <a:rPr lang="en-GB" smtClean="0"/>
              <a:t>30</a:t>
            </a:fld>
            <a:endParaRPr lang="en-GB"/>
          </a:p>
        </p:txBody>
      </p:sp>
    </p:spTree>
    <p:extLst>
      <p:ext uri="{BB962C8B-B14F-4D97-AF65-F5344CB8AC3E}">
        <p14:creationId xmlns:p14="http://schemas.microsoft.com/office/powerpoint/2010/main" val="3497764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30" y="230283"/>
            <a:ext cx="10515600" cy="684118"/>
          </a:xfrm>
        </p:spPr>
        <p:txBody>
          <a:bodyPr/>
          <a:lstStyle/>
          <a:p>
            <a:r>
              <a:rPr lang="en-ZA" dirty="0" smtClean="0"/>
              <a:t>Summary and Conclusion</a:t>
            </a:r>
            <a:endParaRPr lang="en-GB" dirty="0"/>
          </a:p>
        </p:txBody>
      </p:sp>
      <p:sp>
        <p:nvSpPr>
          <p:cNvPr id="3" name="Content Placeholder 2"/>
          <p:cNvSpPr>
            <a:spLocks noGrp="1"/>
          </p:cNvSpPr>
          <p:nvPr>
            <p:ph idx="1"/>
          </p:nvPr>
        </p:nvSpPr>
        <p:spPr>
          <a:xfrm>
            <a:off x="838200" y="914401"/>
            <a:ext cx="10515600" cy="5262562"/>
          </a:xfrm>
        </p:spPr>
        <p:txBody>
          <a:bodyPr>
            <a:normAutofit fontScale="92500"/>
          </a:bodyPr>
          <a:lstStyle/>
          <a:p>
            <a:r>
              <a:rPr lang="en-ZA" dirty="0" smtClean="0"/>
              <a:t>The NDP is South Africa’s long-term plan and vision 2030, against which all our activities are conducted</a:t>
            </a:r>
          </a:p>
          <a:p>
            <a:r>
              <a:rPr lang="en-ZA" dirty="0" smtClean="0"/>
              <a:t>It is based on the Constitution and helps the country to move forward beyond the 5-year terms of political administrations</a:t>
            </a:r>
          </a:p>
          <a:p>
            <a:r>
              <a:rPr lang="en-ZA" dirty="0" smtClean="0"/>
              <a:t>NPC comprises prominent members from all sectors of the South African society who work together with government to implement the NDP. MTSF is used to implement the NDP in the medium-term period of 5-years (2014-2019)</a:t>
            </a:r>
          </a:p>
          <a:p>
            <a:r>
              <a:rPr lang="en-ZA" dirty="0" smtClean="0"/>
              <a:t>The current economic conditions, which are due to both local and global unfavourable factors, demand that we focus all our efforts to boosting the country’s economy. The 9-point </a:t>
            </a:r>
            <a:r>
              <a:rPr lang="en-ZA" dirty="0"/>
              <a:t>plan, and Operation Phakisa are some of the practical initiatives that seek to boost our economy</a:t>
            </a:r>
          </a:p>
          <a:p>
            <a:r>
              <a:rPr lang="en-ZA" dirty="0" smtClean="0"/>
              <a:t>Government working together with business and labour to ensure that we improve the current situation </a:t>
            </a:r>
          </a:p>
          <a:p>
            <a:r>
              <a:rPr lang="en-ZA" dirty="0" smtClean="0"/>
              <a:t>Some improvements beginning to emerge, as evidenced by the affirmation of South Africa’s credit rating by Moody’s and S&amp;P. WEF Competiveness Index also improved.</a:t>
            </a:r>
          </a:p>
          <a:p>
            <a:endParaRPr lang="en-GB" dirty="0"/>
          </a:p>
        </p:txBody>
      </p:sp>
      <p:sp>
        <p:nvSpPr>
          <p:cNvPr id="4" name="Slide Number Placeholder 3"/>
          <p:cNvSpPr>
            <a:spLocks noGrp="1"/>
          </p:cNvSpPr>
          <p:nvPr>
            <p:ph type="sldNum" sz="quarter" idx="12"/>
          </p:nvPr>
        </p:nvSpPr>
        <p:spPr/>
        <p:txBody>
          <a:bodyPr/>
          <a:lstStyle/>
          <a:p>
            <a:fld id="{186B4BBF-94F1-4A69-813F-89B9AEBF0AAE}" type="slidenum">
              <a:rPr lang="en-GB" smtClean="0"/>
              <a:t>31</a:t>
            </a:fld>
            <a:endParaRPr lang="en-GB"/>
          </a:p>
        </p:txBody>
      </p:sp>
    </p:spTree>
    <p:extLst>
      <p:ext uri="{BB962C8B-B14F-4D97-AF65-F5344CB8AC3E}">
        <p14:creationId xmlns:p14="http://schemas.microsoft.com/office/powerpoint/2010/main" val="2136830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6" y="122830"/>
            <a:ext cx="10780594" cy="6054133"/>
          </a:xfrm>
        </p:spPr>
        <p:txBody>
          <a:bodyPr>
            <a:normAutofit lnSpcReduction="10000"/>
          </a:bodyPr>
          <a:lstStyle/>
          <a:p>
            <a:pPr marL="0" indent="0">
              <a:buNone/>
            </a:pPr>
            <a:r>
              <a:rPr lang="en-ZA" sz="4000" i="1" dirty="0" smtClean="0"/>
              <a:t>“Only through effective partnerships across society can a virtuous cycle of rising confidence, rising investment, higher employment, rising productivity and incomes be generated.</a:t>
            </a:r>
          </a:p>
          <a:p>
            <a:pPr marL="0" indent="0">
              <a:buNone/>
            </a:pPr>
            <a:endParaRPr lang="en-ZA" sz="4000" i="1" dirty="0" smtClean="0"/>
          </a:p>
          <a:p>
            <a:pPr marL="0" indent="0">
              <a:buNone/>
            </a:pPr>
            <a:r>
              <a:rPr lang="en-ZA" sz="4000" i="1" dirty="0" smtClean="0"/>
              <a:t>South Africa requires both a capable and developmental State, able to act to redress historical inequalities and a vibrant and thriving private sector able to invest, employ people and penetrate global markets” </a:t>
            </a:r>
          </a:p>
          <a:p>
            <a:pPr marL="0" indent="0">
              <a:buNone/>
            </a:pPr>
            <a:r>
              <a:rPr lang="en-ZA" sz="3000" b="1" dirty="0" smtClean="0"/>
              <a:t>Source: NDP Chapter on Economy and Employment</a:t>
            </a:r>
            <a:endParaRPr lang="en-GB" sz="3000" b="1" dirty="0"/>
          </a:p>
        </p:txBody>
      </p:sp>
      <p:sp>
        <p:nvSpPr>
          <p:cNvPr id="4" name="Slide Number Placeholder 3"/>
          <p:cNvSpPr>
            <a:spLocks noGrp="1"/>
          </p:cNvSpPr>
          <p:nvPr>
            <p:ph type="sldNum" sz="quarter" idx="12"/>
          </p:nvPr>
        </p:nvSpPr>
        <p:spPr/>
        <p:txBody>
          <a:bodyPr/>
          <a:lstStyle/>
          <a:p>
            <a:fld id="{186B4BBF-94F1-4A69-813F-89B9AEBF0AAE}" type="slidenum">
              <a:rPr lang="en-GB" smtClean="0"/>
              <a:t>32</a:t>
            </a:fld>
            <a:endParaRPr lang="en-GB"/>
          </a:p>
        </p:txBody>
      </p:sp>
    </p:spTree>
    <p:extLst>
      <p:ext uri="{BB962C8B-B14F-4D97-AF65-F5344CB8AC3E}">
        <p14:creationId xmlns:p14="http://schemas.microsoft.com/office/powerpoint/2010/main" val="2878498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197" y="518615"/>
            <a:ext cx="8789157" cy="4544704"/>
          </a:xfrm>
        </p:spPr>
        <p:txBody>
          <a:bodyPr>
            <a:normAutofit fontScale="90000"/>
          </a:bodyPr>
          <a:lstStyle/>
          <a:p>
            <a:pPr algn="ctr"/>
            <a:r>
              <a:rPr lang="en-ZA" sz="3200" dirty="0" smtClean="0"/>
              <a:t>Working </a:t>
            </a:r>
            <a:r>
              <a:rPr lang="en-ZA" sz="3200" dirty="0"/>
              <a:t>t</a:t>
            </a:r>
            <a:r>
              <a:rPr lang="en-ZA" sz="3200" dirty="0" smtClean="0"/>
              <a:t>ogether we can move South Africa forward and Happy Youth Month </a:t>
            </a:r>
            <a:r>
              <a:rPr lang="en-ZA" sz="3200" dirty="0" smtClean="0">
                <a:sym typeface="Wingdings" panose="05000000000000000000" pitchFamily="2" charset="2"/>
              </a:rPr>
              <a:t></a:t>
            </a:r>
            <a:br>
              <a:rPr lang="en-ZA" sz="3200" dirty="0" smtClean="0">
                <a:sym typeface="Wingdings" panose="05000000000000000000" pitchFamily="2" charset="2"/>
              </a:rPr>
            </a:br>
            <a:r>
              <a:rPr lang="en-ZA" sz="3200" dirty="0" smtClean="0">
                <a:sym typeface="Wingdings" panose="05000000000000000000" pitchFamily="2" charset="2"/>
              </a:rPr>
              <a:t/>
            </a:r>
            <a:br>
              <a:rPr lang="en-ZA" sz="3200" dirty="0" smtClean="0">
                <a:sym typeface="Wingdings" panose="05000000000000000000" pitchFamily="2" charset="2"/>
              </a:rPr>
            </a:br>
            <a:r>
              <a:rPr lang="en-ZA" sz="3200" dirty="0">
                <a:sym typeface="Wingdings" panose="05000000000000000000" pitchFamily="2" charset="2"/>
              </a:rPr>
              <a:t/>
            </a:r>
            <a:br>
              <a:rPr lang="en-ZA" sz="3200" dirty="0">
                <a:sym typeface="Wingdings" panose="05000000000000000000" pitchFamily="2" charset="2"/>
              </a:rPr>
            </a:br>
            <a:r>
              <a:rPr lang="en-ZA" sz="3200" dirty="0" smtClean="0">
                <a:sym typeface="Wingdings" panose="05000000000000000000" pitchFamily="2" charset="2"/>
              </a:rPr>
              <a:t/>
            </a:r>
            <a:br>
              <a:rPr lang="en-ZA" sz="3200" dirty="0" smtClean="0">
                <a:sym typeface="Wingdings" panose="05000000000000000000" pitchFamily="2" charset="2"/>
              </a:rPr>
            </a:br>
            <a:r>
              <a:rPr lang="en-ZA" sz="6000"/>
              <a:t/>
            </a:r>
            <a:br>
              <a:rPr lang="en-ZA" sz="6000"/>
            </a:br>
            <a:r>
              <a:rPr lang="en-ZA" sz="6000" smtClean="0"/>
              <a:t/>
            </a:r>
            <a:br>
              <a:rPr lang="en-ZA" sz="6000" smtClean="0"/>
            </a:br>
            <a:r>
              <a:rPr lang="en-ZA" sz="6000" smtClean="0"/>
              <a:t>I </a:t>
            </a:r>
            <a:r>
              <a:rPr lang="en-ZA" sz="6000" dirty="0" smtClean="0"/>
              <a:t>THANK YOU!</a:t>
            </a:r>
            <a:endParaRPr lang="en-GB" sz="6000" dirty="0"/>
          </a:p>
        </p:txBody>
      </p:sp>
      <p:sp>
        <p:nvSpPr>
          <p:cNvPr id="4" name="Slide Number Placeholder 3"/>
          <p:cNvSpPr>
            <a:spLocks noGrp="1"/>
          </p:cNvSpPr>
          <p:nvPr>
            <p:ph type="sldNum" sz="quarter" idx="12"/>
          </p:nvPr>
        </p:nvSpPr>
        <p:spPr/>
        <p:txBody>
          <a:bodyPr/>
          <a:lstStyle/>
          <a:p>
            <a:fld id="{186B4BBF-94F1-4A69-813F-89B9AEBF0AAE}" type="slidenum">
              <a:rPr lang="en-GB" smtClean="0"/>
              <a:t>33</a:t>
            </a:fld>
            <a:endParaRPr lang="en-GB"/>
          </a:p>
        </p:txBody>
      </p:sp>
      <p:pic>
        <p:nvPicPr>
          <p:cNvPr id="3" name="Picture 2"/>
          <p:cNvPicPr>
            <a:picLocks noChangeAspect="1"/>
          </p:cNvPicPr>
          <p:nvPr/>
        </p:nvPicPr>
        <p:blipFill>
          <a:blip r:embed="rId2"/>
          <a:stretch>
            <a:fillRect/>
          </a:stretch>
        </p:blipFill>
        <p:spPr>
          <a:xfrm>
            <a:off x="3443197" y="2156346"/>
            <a:ext cx="4164960" cy="1836722"/>
          </a:xfrm>
          <a:prstGeom prst="rect">
            <a:avLst/>
          </a:prstGeom>
        </p:spPr>
      </p:pic>
    </p:spTree>
    <p:extLst>
      <p:ext uri="{BB962C8B-B14F-4D97-AF65-F5344CB8AC3E}">
        <p14:creationId xmlns:p14="http://schemas.microsoft.com/office/powerpoint/2010/main" val="1895716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7922"/>
          </a:xfrm>
        </p:spPr>
        <p:txBody>
          <a:bodyPr/>
          <a:lstStyle/>
          <a:p>
            <a:r>
              <a:rPr lang="en-ZA" dirty="0" smtClean="0"/>
              <a:t>National Building, Reconstruction and Development</a:t>
            </a:r>
            <a:endParaRPr lang="en-GB" dirty="0"/>
          </a:p>
        </p:txBody>
      </p:sp>
      <p:sp>
        <p:nvSpPr>
          <p:cNvPr id="3" name="Content Placeholder 2"/>
          <p:cNvSpPr>
            <a:spLocks noGrp="1"/>
          </p:cNvSpPr>
          <p:nvPr>
            <p:ph idx="1"/>
          </p:nvPr>
        </p:nvSpPr>
        <p:spPr>
          <a:xfrm>
            <a:off x="838200" y="1050878"/>
            <a:ext cx="10515600" cy="5126086"/>
          </a:xfrm>
        </p:spPr>
        <p:txBody>
          <a:bodyPr>
            <a:normAutofit lnSpcReduction="10000"/>
          </a:bodyPr>
          <a:lstStyle/>
          <a:p>
            <a:r>
              <a:rPr lang="en-ZA" sz="3000" dirty="0" smtClean="0"/>
              <a:t>Since the 1994 electoral breakthrough, </a:t>
            </a:r>
            <a:r>
              <a:rPr lang="en-ZA" sz="3000" dirty="0"/>
              <a:t>o</a:t>
            </a:r>
            <a:r>
              <a:rPr lang="en-ZA" sz="3000" dirty="0" smtClean="0"/>
              <a:t>ur first task was to establish a foundation for a long-term journey of nation building, reconstruction and development </a:t>
            </a:r>
          </a:p>
          <a:p>
            <a:r>
              <a:rPr lang="en-ZA" sz="3000" dirty="0" smtClean="0"/>
              <a:t>The 1996 Constitution of the Republic is our all encompassing vision, as part of its Preamble declares that: </a:t>
            </a:r>
          </a:p>
          <a:p>
            <a:pPr lvl="1"/>
            <a:r>
              <a:rPr lang="en-ZA" sz="2000" i="1" dirty="0" smtClean="0"/>
              <a:t>“</a:t>
            </a:r>
            <a:r>
              <a:rPr lang="en-GB" sz="2000" i="1" dirty="0" smtClean="0"/>
              <a:t>We </a:t>
            </a:r>
            <a:r>
              <a:rPr lang="en-GB" sz="2000" i="1" dirty="0"/>
              <a:t>therefore, through our freely elected representatives, adopt this Constitution as the supreme law of the Republic so as to:</a:t>
            </a:r>
          </a:p>
          <a:p>
            <a:pPr lvl="2"/>
            <a:r>
              <a:rPr lang="en-GB" i="1" dirty="0" smtClean="0"/>
              <a:t>Heal the divisions of the past and establish a society based on democratic values, social justice and fundamental human rights;</a:t>
            </a:r>
          </a:p>
          <a:p>
            <a:pPr lvl="2"/>
            <a:r>
              <a:rPr lang="en-GB" i="1" dirty="0" smtClean="0"/>
              <a:t>Lay the foundations for a democratic and open society in which government is based on the will of the people and every citizen is equally protected by law;</a:t>
            </a:r>
          </a:p>
          <a:p>
            <a:pPr lvl="2"/>
            <a:r>
              <a:rPr lang="en-GB" i="1" dirty="0" smtClean="0"/>
              <a:t>Improve the quality of life of all citizens and free the potential of each person; and</a:t>
            </a:r>
          </a:p>
          <a:p>
            <a:pPr lvl="2"/>
            <a:r>
              <a:rPr lang="en-GB" i="1" dirty="0" smtClean="0"/>
              <a:t>Build a united and democratic South Africa able to take its rightful place as a sovereign state in the family of nations.</a:t>
            </a:r>
          </a:p>
          <a:p>
            <a:pPr lvl="2"/>
            <a:r>
              <a:rPr lang="en-GB" i="1" dirty="0" smtClean="0"/>
              <a:t>May God protect our people. </a:t>
            </a:r>
            <a:r>
              <a:rPr lang="en-GB" i="1" dirty="0" err="1" smtClean="0"/>
              <a:t>Nkosi</a:t>
            </a:r>
            <a:r>
              <a:rPr lang="en-GB" i="1" dirty="0" smtClean="0"/>
              <a:t> </a:t>
            </a:r>
            <a:r>
              <a:rPr lang="en-GB" i="1" dirty="0" err="1" smtClean="0"/>
              <a:t>Sikelel</a:t>
            </a:r>
            <a:r>
              <a:rPr lang="en-GB" i="1" dirty="0" smtClean="0"/>
              <a:t>' </a:t>
            </a:r>
            <a:r>
              <a:rPr lang="en-GB" i="1" dirty="0" err="1" smtClean="0"/>
              <a:t>iAfrika</a:t>
            </a:r>
            <a:r>
              <a:rPr lang="en-GB" i="1" dirty="0" smtClean="0"/>
              <a:t>. </a:t>
            </a:r>
            <a:r>
              <a:rPr lang="en-GB" i="1" dirty="0" err="1" smtClean="0"/>
              <a:t>Morena</a:t>
            </a:r>
            <a:r>
              <a:rPr lang="en-GB" i="1" dirty="0" smtClean="0"/>
              <a:t> </a:t>
            </a:r>
            <a:r>
              <a:rPr lang="en-GB" i="1" dirty="0" err="1" smtClean="0"/>
              <a:t>boloka</a:t>
            </a:r>
            <a:r>
              <a:rPr lang="en-GB" i="1" dirty="0" smtClean="0"/>
              <a:t> </a:t>
            </a:r>
            <a:r>
              <a:rPr lang="en-GB" i="1" dirty="0" err="1" smtClean="0"/>
              <a:t>setjhaba</a:t>
            </a:r>
            <a:r>
              <a:rPr lang="en-GB" i="1" dirty="0" smtClean="0"/>
              <a:t> </a:t>
            </a:r>
            <a:r>
              <a:rPr lang="en-GB" i="1" dirty="0" err="1" smtClean="0"/>
              <a:t>sa</a:t>
            </a:r>
            <a:r>
              <a:rPr lang="en-GB" i="1" dirty="0" smtClean="0"/>
              <a:t> </a:t>
            </a:r>
            <a:r>
              <a:rPr lang="en-GB" i="1" dirty="0" err="1" smtClean="0"/>
              <a:t>heso</a:t>
            </a:r>
            <a:r>
              <a:rPr lang="en-GB" i="1" dirty="0" smtClean="0"/>
              <a:t>.”</a:t>
            </a:r>
            <a:endParaRPr lang="en-ZA" i="1" dirty="0" smtClean="0"/>
          </a:p>
          <a:p>
            <a:endParaRPr lang="en-ZA"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186B4BBF-94F1-4A69-813F-89B9AEBF0AAE}" type="slidenum">
              <a:rPr lang="en-GB" smtClean="0"/>
              <a:t>4</a:t>
            </a:fld>
            <a:endParaRPr lang="en-GB"/>
          </a:p>
        </p:txBody>
      </p:sp>
    </p:spTree>
    <p:extLst>
      <p:ext uri="{BB962C8B-B14F-4D97-AF65-F5344CB8AC3E}">
        <p14:creationId xmlns:p14="http://schemas.microsoft.com/office/powerpoint/2010/main" val="1641297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25"/>
            <a:ext cx="10515600" cy="709684"/>
          </a:xfrm>
        </p:spPr>
        <p:txBody>
          <a:bodyPr/>
          <a:lstStyle/>
          <a:p>
            <a:r>
              <a:rPr lang="en-ZA" dirty="0" smtClean="0"/>
              <a:t>Two Decades of Freedom</a:t>
            </a:r>
            <a:endParaRPr lang="en-GB" dirty="0"/>
          </a:p>
        </p:txBody>
      </p:sp>
      <p:sp>
        <p:nvSpPr>
          <p:cNvPr id="3" name="Content Placeholder 2"/>
          <p:cNvSpPr>
            <a:spLocks noGrp="1"/>
          </p:cNvSpPr>
          <p:nvPr>
            <p:ph idx="1"/>
          </p:nvPr>
        </p:nvSpPr>
        <p:spPr>
          <a:xfrm>
            <a:off x="838200" y="859809"/>
            <a:ext cx="10515600" cy="5317154"/>
          </a:xfrm>
        </p:spPr>
        <p:txBody>
          <a:bodyPr>
            <a:normAutofit fontScale="92500" lnSpcReduction="10000"/>
          </a:bodyPr>
          <a:lstStyle/>
          <a:p>
            <a:r>
              <a:rPr lang="en-ZA" sz="2800" dirty="0" smtClean="0"/>
              <a:t>In 2014, Government released a 20-Year Review report which is publicly available from the website of the Department of Planning, Monitoring and Evaluation (DPME)</a:t>
            </a:r>
          </a:p>
          <a:p>
            <a:r>
              <a:rPr lang="en-ZA" sz="2800" dirty="0" smtClean="0"/>
              <a:t>The report reflects on the legacy that the democratic South Africa inherited, how the country has progressed in realising the objectives it set for itself in 1994, the challenges which still remain and how we could best address these as we entered the third decade of democracy.</a:t>
            </a:r>
          </a:p>
          <a:p>
            <a:r>
              <a:rPr lang="en-ZA" sz="2800" dirty="0" smtClean="0"/>
              <a:t>It analyses scientific evidence which demonstrates that indeed our country has a good story to tell in relation to:</a:t>
            </a:r>
          </a:p>
          <a:p>
            <a:pPr marL="914400" lvl="1" indent="-457200">
              <a:buFont typeface="+mj-lt"/>
              <a:buAutoNum type="arabicParenR"/>
            </a:pPr>
            <a:r>
              <a:rPr lang="en-ZA" sz="2000" dirty="0" smtClean="0"/>
              <a:t>Governance and administration </a:t>
            </a:r>
          </a:p>
          <a:p>
            <a:pPr marL="914400" lvl="1" indent="-457200">
              <a:buFont typeface="+mj-lt"/>
              <a:buAutoNum type="arabicParenR"/>
            </a:pPr>
            <a:r>
              <a:rPr lang="en-ZA" sz="2000" dirty="0" smtClean="0"/>
              <a:t>Social transformation</a:t>
            </a:r>
          </a:p>
          <a:p>
            <a:pPr marL="914400" lvl="1" indent="-457200">
              <a:buFont typeface="+mj-lt"/>
              <a:buAutoNum type="arabicParenR"/>
            </a:pPr>
            <a:r>
              <a:rPr lang="en-ZA" sz="2000" dirty="0" smtClean="0"/>
              <a:t>Economic transformation </a:t>
            </a:r>
          </a:p>
          <a:p>
            <a:pPr marL="914400" lvl="1" indent="-457200">
              <a:buFont typeface="+mj-lt"/>
              <a:buAutoNum type="arabicParenR"/>
            </a:pPr>
            <a:r>
              <a:rPr lang="en-ZA" sz="2000" dirty="0" smtClean="0"/>
              <a:t>Infrastructure development </a:t>
            </a:r>
          </a:p>
          <a:p>
            <a:pPr marL="914400" lvl="1" indent="-457200">
              <a:buFont typeface="+mj-lt"/>
              <a:buAutoNum type="arabicParenR"/>
            </a:pPr>
            <a:r>
              <a:rPr lang="en-ZA" sz="2000" dirty="0" smtClean="0"/>
              <a:t> Sustainable development </a:t>
            </a:r>
          </a:p>
          <a:p>
            <a:pPr marL="914400" lvl="1" indent="-457200">
              <a:buFont typeface="+mj-lt"/>
              <a:buAutoNum type="arabicParenR"/>
            </a:pPr>
            <a:r>
              <a:rPr lang="en-ZA" sz="2000" dirty="0" smtClean="0"/>
              <a:t>Safety and security, and</a:t>
            </a:r>
          </a:p>
          <a:p>
            <a:pPr marL="914400" lvl="1" indent="-457200">
              <a:buFont typeface="+mj-lt"/>
              <a:buAutoNum type="arabicParenR"/>
            </a:pPr>
            <a:r>
              <a:rPr lang="en-ZA" sz="2000" dirty="0" smtClean="0"/>
              <a:t>International relations </a:t>
            </a:r>
            <a:endParaRPr lang="en-GB" sz="20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6463" y="3703521"/>
            <a:ext cx="2892188" cy="234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86B4BBF-94F1-4A69-813F-89B9AEBF0AAE}" type="slidenum">
              <a:rPr lang="en-GB" smtClean="0"/>
              <a:t>5</a:t>
            </a:fld>
            <a:endParaRPr lang="en-GB" dirty="0"/>
          </a:p>
        </p:txBody>
      </p:sp>
    </p:spTree>
    <p:extLst>
      <p:ext uri="{BB962C8B-B14F-4D97-AF65-F5344CB8AC3E}">
        <p14:creationId xmlns:p14="http://schemas.microsoft.com/office/powerpoint/2010/main" val="1071793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3"/>
          <p:cNvSpPr>
            <a:spLocks noGrp="1" noChangeArrowheads="1"/>
          </p:cNvSpPr>
          <p:nvPr>
            <p:ph type="sldNum" sz="quarter" idx="10"/>
          </p:nvPr>
        </p:nvSpPr>
        <p:spPr>
          <a:noFill/>
        </p:spPr>
        <p:txBody>
          <a:bodyPr/>
          <a:lstStyle/>
          <a:p>
            <a:fld id="{A97C52F0-6855-4047-AD73-61E577A58C78}" type="slidenum">
              <a:rPr lang="en-US" smtClean="0"/>
              <a:pPr/>
              <a:t>6</a:t>
            </a:fld>
            <a:r>
              <a:rPr lang="en-US" smtClean="0"/>
              <a:t> </a:t>
            </a:r>
          </a:p>
        </p:txBody>
      </p:sp>
      <p:graphicFrame>
        <p:nvGraphicFramePr>
          <p:cNvPr id="7170" name="Rectangle 8" hidden="1"/>
          <p:cNvGraphicFramePr>
            <a:graphicFrameLocks/>
          </p:cNvGraphicFramePr>
          <p:nvPr>
            <p:custDataLst>
              <p:tags r:id="rId2"/>
            </p:custDataLst>
          </p:nvPr>
        </p:nvGraphicFramePr>
        <p:xfrm>
          <a:off x="1524001" y="1"/>
          <a:ext cx="148949" cy="145853"/>
        </p:xfrm>
        <a:graphic>
          <a:graphicData uri="http://schemas.openxmlformats.org/presentationml/2006/ole">
            <mc:AlternateContent xmlns:mc="http://schemas.openxmlformats.org/markup-compatibility/2006">
              <mc:Choice xmlns:v="urn:schemas-microsoft-com:vml" Requires="v">
                <p:oleObj spid="_x0000_s1049" name="think-cell Slide" r:id="rId9" imgW="0" imgH="0" progId="">
                  <p:embed/>
                </p:oleObj>
              </mc:Choice>
              <mc:Fallback>
                <p:oleObj name="think-cell Slide" r:id="rId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1524001" y="1"/>
                        <a:ext cx="148949" cy="1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Title 1"/>
          <p:cNvSpPr>
            <a:spLocks noGrp="1"/>
          </p:cNvSpPr>
          <p:nvPr>
            <p:ph type="title"/>
            <p:custDataLst>
              <p:tags r:id="rId3"/>
            </p:custDataLst>
          </p:nvPr>
        </p:nvSpPr>
        <p:spPr bwMode="gray">
          <a:xfrm>
            <a:off x="795608" y="134826"/>
            <a:ext cx="9537859" cy="892126"/>
          </a:xfrm>
        </p:spPr>
        <p:txBody>
          <a:bodyPr>
            <a:normAutofit fontScale="90000"/>
          </a:bodyPr>
          <a:lstStyle/>
          <a:p>
            <a:r>
              <a:rPr lang="en-ZA" dirty="0" smtClean="0"/>
              <a:t>The First National Planning Commission is Inaugurated</a:t>
            </a:r>
          </a:p>
        </p:txBody>
      </p:sp>
      <p:sp>
        <p:nvSpPr>
          <p:cNvPr id="7174" name="Rectangle 8"/>
          <p:cNvSpPr>
            <a:spLocks noChangeArrowheads="1"/>
          </p:cNvSpPr>
          <p:nvPr>
            <p:custDataLst>
              <p:tags r:id="rId4"/>
            </p:custDataLst>
          </p:nvPr>
        </p:nvSpPr>
        <p:spPr bwMode="gray">
          <a:xfrm>
            <a:off x="668740" y="1092477"/>
            <a:ext cx="10904560" cy="5076312"/>
          </a:xfrm>
          <a:prstGeom prst="rect">
            <a:avLst/>
          </a:prstGeom>
          <a:solidFill>
            <a:schemeClr val="bg1"/>
          </a:solidFill>
          <a:ln w="19050">
            <a:solidFill>
              <a:schemeClr val="accent1"/>
            </a:solidFill>
            <a:miter lim="800000"/>
            <a:headEnd/>
            <a:tailEnd/>
          </a:ln>
        </p:spPr>
        <p:txBody>
          <a:bodyPr wrap="none" lIns="85021" tIns="42510" rIns="85021" bIns="42510" anchor="ctr"/>
          <a:lstStyle/>
          <a:p>
            <a:pPr algn="l"/>
            <a:endParaRPr lang="en-ZA" sz="1600"/>
          </a:p>
        </p:txBody>
      </p:sp>
      <p:sp>
        <p:nvSpPr>
          <p:cNvPr id="7176" name="Rectangle 12"/>
          <p:cNvSpPr>
            <a:spLocks noChangeArrowheads="1"/>
          </p:cNvSpPr>
          <p:nvPr>
            <p:custDataLst>
              <p:tags r:id="rId5"/>
            </p:custDataLst>
          </p:nvPr>
        </p:nvSpPr>
        <p:spPr bwMode="gray">
          <a:xfrm>
            <a:off x="6603174" y="3316694"/>
            <a:ext cx="3650749" cy="2214046"/>
          </a:xfrm>
          <a:prstGeom prst="rect">
            <a:avLst/>
          </a:prstGeom>
          <a:solidFill>
            <a:schemeClr val="bg1">
              <a:alpha val="69019"/>
            </a:schemeClr>
          </a:solidFill>
          <a:ln w="9525">
            <a:noFill/>
            <a:miter lim="800000"/>
            <a:headEnd/>
            <a:tailEnd/>
          </a:ln>
        </p:spPr>
        <p:txBody>
          <a:bodyPr wrap="none" lIns="85021" tIns="42510" rIns="85021" bIns="42510" anchor="ctr"/>
          <a:lstStyle/>
          <a:p>
            <a:endParaRPr lang="en-ZA"/>
          </a:p>
        </p:txBody>
      </p:sp>
      <p:sp>
        <p:nvSpPr>
          <p:cNvPr id="7177" name="TextBox 3"/>
          <p:cNvSpPr txBox="1">
            <a:spLocks noChangeArrowheads="1"/>
          </p:cNvSpPr>
          <p:nvPr>
            <p:custDataLst>
              <p:tags r:id="rId6"/>
            </p:custDataLst>
          </p:nvPr>
        </p:nvSpPr>
        <p:spPr bwMode="gray">
          <a:xfrm>
            <a:off x="795609" y="1409615"/>
            <a:ext cx="10777692" cy="4825609"/>
          </a:xfrm>
          <a:prstGeom prst="rect">
            <a:avLst/>
          </a:prstGeom>
          <a:noFill/>
          <a:ln w="9525">
            <a:noFill/>
            <a:miter lim="800000"/>
            <a:headEnd/>
            <a:tailEnd/>
          </a:ln>
        </p:spPr>
        <p:txBody>
          <a:bodyPr wrap="square" lIns="85021" tIns="42510" rIns="85021" bIns="42510">
            <a:spAutoFit/>
          </a:bodyPr>
          <a:lstStyle/>
          <a:p>
            <a:pPr algn="l"/>
            <a:r>
              <a:rPr lang="en-US" sz="2200" i="1" dirty="0" smtClean="0"/>
              <a:t>“The mandate of the commission is to take a broad, cross-cutting, independent and critical view of South Africa, to help define the South Africa we seek to achieve in 20 years time and to map out a path to achieve those objectives. The commission is expected to put forward solid research, sound evidence and clear recommendations for government.</a:t>
            </a:r>
          </a:p>
          <a:p>
            <a:pPr algn="l"/>
            <a:endParaRPr lang="en-ZA" sz="2200" dirty="0" smtClean="0"/>
          </a:p>
          <a:p>
            <a:pPr algn="l"/>
            <a:r>
              <a:rPr lang="en-US" sz="2200" i="1" dirty="0" smtClean="0"/>
              <a:t>The commission will also work with broader society to draw on the best expertise, consult the relevant stakeholders and help to shape a consensus on what to do about the key challenges facing us. Government has often taken a sectoral and short-term view that has hampered development. Taking a long-term and independent view will add impetus, focus and coherence to our work.</a:t>
            </a:r>
          </a:p>
          <a:p>
            <a:pPr algn="l"/>
            <a:endParaRPr lang="en-ZA" sz="2200" dirty="0" smtClean="0"/>
          </a:p>
          <a:p>
            <a:pPr algn="l"/>
            <a:r>
              <a:rPr lang="en-US" sz="2200" i="1" dirty="0" smtClean="0"/>
              <a:t>The establishment of the National Planning Commission is our promise to the people of South Africa that we are building a state that will grow the economy, reduce poverty and improve the quality of life of our citizens”</a:t>
            </a:r>
            <a:endParaRPr lang="en-ZA" sz="2200" dirty="0"/>
          </a:p>
        </p:txBody>
      </p:sp>
      <p:sp>
        <p:nvSpPr>
          <p:cNvPr id="7179" name="TextBox 3"/>
          <p:cNvSpPr txBox="1">
            <a:spLocks noChangeArrowheads="1"/>
          </p:cNvSpPr>
          <p:nvPr>
            <p:custDataLst>
              <p:tags r:id="rId7"/>
            </p:custDataLst>
          </p:nvPr>
        </p:nvSpPr>
        <p:spPr bwMode="gray">
          <a:xfrm>
            <a:off x="1817433" y="953157"/>
            <a:ext cx="8436490" cy="347460"/>
          </a:xfrm>
          <a:prstGeom prst="rect">
            <a:avLst/>
          </a:prstGeom>
          <a:solidFill>
            <a:srgbClr val="92D050"/>
          </a:solidFill>
          <a:ln w="9525">
            <a:noFill/>
            <a:miter lim="800000"/>
            <a:headEnd/>
            <a:tailEnd/>
          </a:ln>
        </p:spPr>
        <p:txBody>
          <a:bodyPr lIns="85021" tIns="42510" rIns="85021" bIns="42510">
            <a:spAutoFit/>
          </a:bodyPr>
          <a:lstStyle/>
          <a:p>
            <a:pPr algn="l"/>
            <a:r>
              <a:rPr lang="en-ZA" sz="1700" b="1" dirty="0">
                <a:solidFill>
                  <a:schemeClr val="bg1"/>
                </a:solidFill>
              </a:rPr>
              <a:t>At the inaugural meeting of the </a:t>
            </a:r>
            <a:r>
              <a:rPr lang="en-ZA" sz="1700" b="1" dirty="0" smtClean="0">
                <a:solidFill>
                  <a:schemeClr val="bg1"/>
                </a:solidFill>
              </a:rPr>
              <a:t>1</a:t>
            </a:r>
            <a:r>
              <a:rPr lang="en-ZA" sz="1700" b="1" baseline="30000" dirty="0" smtClean="0">
                <a:solidFill>
                  <a:schemeClr val="bg1"/>
                </a:solidFill>
              </a:rPr>
              <a:t>st</a:t>
            </a:r>
            <a:r>
              <a:rPr lang="en-ZA" sz="1700" b="1" dirty="0" smtClean="0">
                <a:solidFill>
                  <a:schemeClr val="bg1"/>
                </a:solidFill>
              </a:rPr>
              <a:t> NPC </a:t>
            </a:r>
            <a:r>
              <a:rPr lang="en-ZA" sz="1700" b="1" dirty="0">
                <a:solidFill>
                  <a:schemeClr val="bg1"/>
                </a:solidFill>
              </a:rPr>
              <a:t>on 11 May 2010, President Zuma </a:t>
            </a:r>
            <a:r>
              <a:rPr lang="en-ZA" sz="1700" b="1" dirty="0" smtClean="0">
                <a:solidFill>
                  <a:schemeClr val="bg1"/>
                </a:solidFill>
              </a:rPr>
              <a:t>stated:</a:t>
            </a:r>
            <a:endParaRPr lang="en-ZA" sz="1700" b="1" dirty="0">
              <a:solidFill>
                <a:schemeClr val="bg1"/>
              </a:solidFill>
            </a:endParaRPr>
          </a:p>
        </p:txBody>
      </p:sp>
      <p:pic>
        <p:nvPicPr>
          <p:cNvPr id="14" name="Picture 4" descr="south_africa flag"/>
          <p:cNvPicPr>
            <a:picLocks noChangeAspect="1" noChangeArrowheads="1" noCrop="1"/>
          </p:cNvPicPr>
          <p:nvPr/>
        </p:nvPicPr>
        <p:blipFill>
          <a:blip r:embed="rId10" cstate="print"/>
          <a:srcRect/>
          <a:stretch>
            <a:fillRect/>
          </a:stretch>
        </p:blipFill>
        <p:spPr bwMode="auto">
          <a:xfrm>
            <a:off x="10910412" y="47556"/>
            <a:ext cx="1080120" cy="635140"/>
          </a:xfrm>
          <a:prstGeom prst="rect">
            <a:avLst/>
          </a:prstGeom>
          <a:noFill/>
        </p:spPr>
      </p:pic>
    </p:spTree>
    <p:extLst>
      <p:ext uri="{BB962C8B-B14F-4D97-AF65-F5344CB8AC3E}">
        <p14:creationId xmlns:p14="http://schemas.microsoft.com/office/powerpoint/2010/main" val="3175617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20" y="-248221"/>
            <a:ext cx="10515600" cy="1325563"/>
          </a:xfrm>
        </p:spPr>
        <p:txBody>
          <a:bodyPr vert="horz" lIns="86646" tIns="43323" rIns="86646" bIns="43323" rtlCol="0" anchor="ctr">
            <a:noAutofit/>
          </a:bodyPr>
          <a:lstStyle/>
          <a:p>
            <a:r>
              <a:rPr lang="en-ZA" sz="3200" dirty="0"/>
              <a:t>The History of the Commission </a:t>
            </a:r>
          </a:p>
        </p:txBody>
      </p:sp>
      <p:sp>
        <p:nvSpPr>
          <p:cNvPr id="4" name="Slide Number Placeholder 3"/>
          <p:cNvSpPr>
            <a:spLocks noGrp="1"/>
          </p:cNvSpPr>
          <p:nvPr>
            <p:ph type="sldNum" sz="quarter" idx="12"/>
          </p:nvPr>
        </p:nvSpPr>
        <p:spPr/>
        <p:txBody>
          <a:bodyPr/>
          <a:lstStyle/>
          <a:p>
            <a:fld id="{E16C3F43-B45B-4F72-83D1-2BB5713C63C4}" type="slidenum">
              <a:rPr lang="en-ZA" smtClean="0">
                <a:solidFill>
                  <a:prstClr val="black">
                    <a:tint val="75000"/>
                  </a:prstClr>
                </a:solidFill>
              </a:rPr>
              <a:pPr/>
              <a:t>7</a:t>
            </a:fld>
            <a:endParaRPr lang="en-ZA">
              <a:solidFill>
                <a:prstClr val="black">
                  <a:tint val="75000"/>
                </a:prstClr>
              </a:solidFill>
            </a:endParaRPr>
          </a:p>
        </p:txBody>
      </p:sp>
      <p:sp>
        <p:nvSpPr>
          <p:cNvPr id="5" name="Content Placeholder 2"/>
          <p:cNvSpPr txBox="1">
            <a:spLocks/>
          </p:cNvSpPr>
          <p:nvPr/>
        </p:nvSpPr>
        <p:spPr>
          <a:xfrm>
            <a:off x="5179704" y="5481609"/>
            <a:ext cx="840916" cy="474000"/>
          </a:xfrm>
          <a:prstGeom prst="rect">
            <a:avLst/>
          </a:prstGeom>
        </p:spPr>
        <p:txBody>
          <a:bodyPr vert="horz" lIns="86646" tIns="43323" rIns="86646" bIns="43323" rtlCol="0">
            <a:normAutofit/>
          </a:bodyPr>
          <a:lstStyle>
            <a:lvl1pPr marL="342900" indent="-342900" algn="l" defTabSz="457200" rtl="0" eaLnBrk="1" latinLnBrk="0" hangingPunct="1">
              <a:spcBef>
                <a:spcPct val="20000"/>
              </a:spcBef>
              <a:buFont typeface="Arial"/>
              <a:buChar char="•"/>
              <a:defRPr sz="2000" kern="1200" baseline="0">
                <a:solidFill>
                  <a:srgbClr val="7F7F7F"/>
                </a:solidFill>
                <a:latin typeface="Helvetica Neue"/>
                <a:ea typeface="+mn-ea"/>
                <a:cs typeface="Helvetica Neue"/>
              </a:defRPr>
            </a:lvl1pPr>
            <a:lvl2pPr marL="742950" indent="-285750" algn="l" defTabSz="457200" rtl="0" eaLnBrk="1" latinLnBrk="0" hangingPunct="1">
              <a:spcBef>
                <a:spcPct val="20000"/>
              </a:spcBef>
              <a:buFont typeface="Arial"/>
              <a:buChar char="–"/>
              <a:defRPr sz="1800" kern="1200" baseline="0">
                <a:solidFill>
                  <a:srgbClr val="7F7F7F"/>
                </a:solidFill>
                <a:latin typeface="Helvetica Neue"/>
                <a:ea typeface="+mn-ea"/>
                <a:cs typeface="Helvetica Neue"/>
              </a:defRPr>
            </a:lvl2pPr>
            <a:lvl3pPr marL="1143000" indent="-228600" algn="l" defTabSz="457200" rtl="0" eaLnBrk="1" latinLnBrk="0" hangingPunct="1">
              <a:spcBef>
                <a:spcPct val="20000"/>
              </a:spcBef>
              <a:buFont typeface="Arial"/>
              <a:buChar char="•"/>
              <a:defRPr sz="1600" kern="1200">
                <a:solidFill>
                  <a:srgbClr val="7F7F7F"/>
                </a:solidFill>
                <a:latin typeface="Helvetica Neue"/>
                <a:ea typeface="+mn-ea"/>
                <a:cs typeface="Helvetica Neue"/>
              </a:defRPr>
            </a:lvl3pPr>
            <a:lvl4pPr marL="1600200" indent="-228600" algn="l" defTabSz="457200" rtl="0" eaLnBrk="1" latinLnBrk="0" hangingPunct="1">
              <a:spcBef>
                <a:spcPct val="20000"/>
              </a:spcBef>
              <a:buFont typeface="Arial"/>
              <a:buChar char="–"/>
              <a:defRPr sz="1400" kern="1200">
                <a:solidFill>
                  <a:srgbClr val="7F7F7F"/>
                </a:solidFill>
                <a:latin typeface="Helvetica Neue"/>
                <a:ea typeface="+mn-ea"/>
                <a:cs typeface="Helvetica Neue"/>
              </a:defRPr>
            </a:lvl4pPr>
            <a:lvl5pPr marL="2057400" indent="-228600" algn="l" defTabSz="457200" rtl="0" eaLnBrk="1" latinLnBrk="0" hangingPunct="1">
              <a:spcBef>
                <a:spcPct val="20000"/>
              </a:spcBef>
              <a:buFont typeface="Arial"/>
              <a:buChar char="»"/>
              <a:defRPr sz="1200" kern="1200">
                <a:solidFill>
                  <a:srgbClr val="7F7F7F"/>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16" dirty="0">
                <a:solidFill>
                  <a:schemeClr val="tx1"/>
                </a:solidFill>
                <a:latin typeface="Arial Black" pitchFamily="34" charset="0"/>
                <a:cs typeface="Arial" pitchFamily="34" charset="0"/>
              </a:rPr>
              <a:t>2012</a:t>
            </a:r>
            <a:endParaRPr lang="en-US" sz="1895" dirty="0">
              <a:solidFill>
                <a:schemeClr val="tx1"/>
              </a:solidFill>
              <a:latin typeface="Arial Black" pitchFamily="34" charset="0"/>
              <a:cs typeface="Arial" pitchFamily="34" charset="0"/>
            </a:endParaRPr>
          </a:p>
        </p:txBody>
      </p:sp>
      <p:cxnSp>
        <p:nvCxnSpPr>
          <p:cNvPr id="6" name="Straight Connector 5"/>
          <p:cNvCxnSpPr/>
          <p:nvPr/>
        </p:nvCxnSpPr>
        <p:spPr>
          <a:xfrm flipH="1" flipV="1">
            <a:off x="2063102" y="1410432"/>
            <a:ext cx="14228" cy="385281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01572" y="1249001"/>
            <a:ext cx="5550812" cy="383951"/>
          </a:xfrm>
          <a:prstGeom prst="rect">
            <a:avLst/>
          </a:prstGeom>
          <a:noFill/>
        </p:spPr>
        <p:txBody>
          <a:bodyPr wrap="square" rtlCol="0">
            <a:spAutoFit/>
          </a:bodyPr>
          <a:lstStyle/>
          <a:p>
            <a:r>
              <a:rPr lang="en-US" sz="1516" b="1" dirty="0">
                <a:solidFill>
                  <a:srgbClr val="00B050"/>
                </a:solidFill>
                <a:latin typeface="Arial" pitchFamily="34" charset="0"/>
                <a:cs typeface="Arial" pitchFamily="34" charset="0"/>
              </a:rPr>
              <a:t>Apr</a:t>
            </a:r>
            <a:r>
              <a:rPr lang="en-US" sz="1895" b="1" dirty="0">
                <a:solidFill>
                  <a:srgbClr val="00B050"/>
                </a:solidFill>
                <a:latin typeface="Arial" pitchFamily="34" charset="0"/>
                <a:cs typeface="Arial" pitchFamily="34" charset="0"/>
              </a:rPr>
              <a:t>   President Zuma appoints the Commission</a:t>
            </a:r>
          </a:p>
        </p:txBody>
      </p:sp>
      <p:sp>
        <p:nvSpPr>
          <p:cNvPr id="8" name="TextBox 7"/>
          <p:cNvSpPr txBox="1"/>
          <p:nvPr/>
        </p:nvSpPr>
        <p:spPr>
          <a:xfrm>
            <a:off x="2745431" y="1681049"/>
            <a:ext cx="3377848" cy="354841"/>
          </a:xfrm>
          <a:prstGeom prst="rect">
            <a:avLst/>
          </a:prstGeom>
          <a:noFill/>
        </p:spPr>
        <p:txBody>
          <a:bodyPr wrap="none" rtlCol="0">
            <a:spAutoFit/>
          </a:bodyPr>
          <a:lstStyle/>
          <a:p>
            <a:r>
              <a:rPr lang="en-US" sz="1327" dirty="0">
                <a:latin typeface="Arial" pitchFamily="34" charset="0"/>
                <a:cs typeface="Arial" pitchFamily="34" charset="0"/>
              </a:rPr>
              <a:t>Jun</a:t>
            </a:r>
            <a:r>
              <a:rPr lang="en-US" sz="1706" dirty="0">
                <a:latin typeface="Arial" pitchFamily="34" charset="0"/>
                <a:cs typeface="Arial" pitchFamily="34" charset="0"/>
              </a:rPr>
              <a:t>   Diagnostic Report published</a:t>
            </a:r>
          </a:p>
        </p:txBody>
      </p:sp>
      <p:sp>
        <p:nvSpPr>
          <p:cNvPr id="9" name="TextBox 8"/>
          <p:cNvSpPr txBox="1"/>
          <p:nvPr/>
        </p:nvSpPr>
        <p:spPr>
          <a:xfrm>
            <a:off x="2745431" y="2113097"/>
            <a:ext cx="4758034" cy="354841"/>
          </a:xfrm>
          <a:prstGeom prst="rect">
            <a:avLst/>
          </a:prstGeom>
          <a:noFill/>
        </p:spPr>
        <p:txBody>
          <a:bodyPr wrap="none" rtlCol="0">
            <a:spAutoFit/>
          </a:bodyPr>
          <a:lstStyle/>
          <a:p>
            <a:r>
              <a:rPr lang="en-US" sz="1327" dirty="0">
                <a:latin typeface="Arial" pitchFamily="34" charset="0"/>
                <a:cs typeface="Arial" pitchFamily="34" charset="0"/>
              </a:rPr>
              <a:t>Nov</a:t>
            </a:r>
            <a:r>
              <a:rPr lang="en-US" sz="1706" dirty="0">
                <a:latin typeface="Arial" pitchFamily="34" charset="0"/>
                <a:cs typeface="Arial" pitchFamily="34" charset="0"/>
              </a:rPr>
              <a:t>   Draft National Development Plan released</a:t>
            </a:r>
          </a:p>
        </p:txBody>
      </p:sp>
      <p:sp>
        <p:nvSpPr>
          <p:cNvPr id="10" name="TextBox 9"/>
          <p:cNvSpPr txBox="1"/>
          <p:nvPr/>
        </p:nvSpPr>
        <p:spPr>
          <a:xfrm>
            <a:off x="4314793" y="2650953"/>
            <a:ext cx="2007281" cy="354841"/>
          </a:xfrm>
          <a:prstGeom prst="rect">
            <a:avLst/>
          </a:prstGeom>
          <a:noFill/>
        </p:spPr>
        <p:txBody>
          <a:bodyPr wrap="none" rtlCol="0">
            <a:spAutoFit/>
          </a:bodyPr>
          <a:lstStyle/>
          <a:p>
            <a:r>
              <a:rPr lang="en-US" sz="1706" dirty="0">
                <a:latin typeface="Arial" pitchFamily="34" charset="0"/>
                <a:cs typeface="Arial" pitchFamily="34" charset="0"/>
              </a:rPr>
              <a:t>Public consultation</a:t>
            </a:r>
          </a:p>
        </p:txBody>
      </p:sp>
      <p:sp>
        <p:nvSpPr>
          <p:cNvPr id="11" name="Content Placeholder 2"/>
          <p:cNvSpPr txBox="1">
            <a:spLocks/>
          </p:cNvSpPr>
          <p:nvPr/>
        </p:nvSpPr>
        <p:spPr>
          <a:xfrm>
            <a:off x="6369971" y="5481609"/>
            <a:ext cx="1992867" cy="474000"/>
          </a:xfrm>
          <a:prstGeom prst="rect">
            <a:avLst/>
          </a:prstGeom>
        </p:spPr>
        <p:txBody>
          <a:bodyPr vert="horz" lIns="86646" tIns="43323" rIns="86646" bIns="43323" rtlCol="0">
            <a:noAutofit/>
          </a:bodyPr>
          <a:lstStyle>
            <a:lvl1pPr marL="342900" indent="-342900" algn="l" defTabSz="457200" rtl="0" eaLnBrk="1" latinLnBrk="0" hangingPunct="1">
              <a:spcBef>
                <a:spcPct val="20000"/>
              </a:spcBef>
              <a:buFont typeface="Arial"/>
              <a:buChar char="•"/>
              <a:defRPr sz="2000" kern="1200" baseline="0">
                <a:solidFill>
                  <a:srgbClr val="7F7F7F"/>
                </a:solidFill>
                <a:latin typeface="Helvetica Neue"/>
                <a:ea typeface="+mn-ea"/>
                <a:cs typeface="Helvetica Neue"/>
              </a:defRPr>
            </a:lvl1pPr>
            <a:lvl2pPr marL="742950" indent="-285750" algn="l" defTabSz="457200" rtl="0" eaLnBrk="1" latinLnBrk="0" hangingPunct="1">
              <a:spcBef>
                <a:spcPct val="20000"/>
              </a:spcBef>
              <a:buFont typeface="Arial"/>
              <a:buChar char="–"/>
              <a:defRPr sz="1800" kern="1200" baseline="0">
                <a:solidFill>
                  <a:srgbClr val="7F7F7F"/>
                </a:solidFill>
                <a:latin typeface="Helvetica Neue"/>
                <a:ea typeface="+mn-ea"/>
                <a:cs typeface="Helvetica Neue"/>
              </a:defRPr>
            </a:lvl2pPr>
            <a:lvl3pPr marL="1143000" indent="-228600" algn="l" defTabSz="457200" rtl="0" eaLnBrk="1" latinLnBrk="0" hangingPunct="1">
              <a:spcBef>
                <a:spcPct val="20000"/>
              </a:spcBef>
              <a:buFont typeface="Arial"/>
              <a:buChar char="•"/>
              <a:defRPr sz="1600" kern="1200">
                <a:solidFill>
                  <a:srgbClr val="7F7F7F"/>
                </a:solidFill>
                <a:latin typeface="Helvetica Neue"/>
                <a:ea typeface="+mn-ea"/>
                <a:cs typeface="Helvetica Neue"/>
              </a:defRPr>
            </a:lvl3pPr>
            <a:lvl4pPr marL="1600200" indent="-228600" algn="l" defTabSz="457200" rtl="0" eaLnBrk="1" latinLnBrk="0" hangingPunct="1">
              <a:spcBef>
                <a:spcPct val="20000"/>
              </a:spcBef>
              <a:buFont typeface="Arial"/>
              <a:buChar char="–"/>
              <a:defRPr sz="1400" kern="1200">
                <a:solidFill>
                  <a:srgbClr val="7F7F7F"/>
                </a:solidFill>
                <a:latin typeface="Helvetica Neue"/>
                <a:ea typeface="+mn-ea"/>
                <a:cs typeface="Helvetica Neue"/>
              </a:defRPr>
            </a:lvl4pPr>
            <a:lvl5pPr marL="2057400" indent="-228600" algn="l" defTabSz="457200" rtl="0" eaLnBrk="1" latinLnBrk="0" hangingPunct="1">
              <a:spcBef>
                <a:spcPct val="20000"/>
              </a:spcBef>
              <a:buFont typeface="Arial"/>
              <a:buChar char="»"/>
              <a:defRPr sz="1200" kern="1200">
                <a:solidFill>
                  <a:srgbClr val="7F7F7F"/>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16" b="1" dirty="0">
                <a:solidFill>
                  <a:schemeClr val="tx1"/>
                </a:solidFill>
                <a:latin typeface="Arial Black" pitchFamily="34" charset="0"/>
                <a:cs typeface="Arial" pitchFamily="34" charset="0"/>
              </a:rPr>
              <a:t>2014</a:t>
            </a:r>
          </a:p>
        </p:txBody>
      </p:sp>
      <p:cxnSp>
        <p:nvCxnSpPr>
          <p:cNvPr id="12" name="Straight Connector 11"/>
          <p:cNvCxnSpPr/>
          <p:nvPr/>
        </p:nvCxnSpPr>
        <p:spPr>
          <a:xfrm flipV="1">
            <a:off x="3213475" y="1842481"/>
            <a:ext cx="9589" cy="342076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
          </p:nvPr>
        </p:nvSpPr>
        <p:spPr>
          <a:xfrm>
            <a:off x="1653703" y="5481609"/>
            <a:ext cx="840916" cy="474000"/>
          </a:xfrm>
        </p:spPr>
        <p:txBody>
          <a:bodyPr>
            <a:normAutofit/>
          </a:bodyPr>
          <a:lstStyle/>
          <a:p>
            <a:pPr marL="0" indent="0">
              <a:buNone/>
            </a:pPr>
            <a:r>
              <a:rPr lang="en-US" sz="1516" dirty="0">
                <a:latin typeface="Arial Black" pitchFamily="34" charset="0"/>
                <a:cs typeface="Arial" pitchFamily="34" charset="0"/>
              </a:rPr>
              <a:t>2010</a:t>
            </a:r>
          </a:p>
        </p:txBody>
      </p:sp>
      <p:sp>
        <p:nvSpPr>
          <p:cNvPr id="15" name="Content Placeholder 2"/>
          <p:cNvSpPr txBox="1">
            <a:spLocks/>
          </p:cNvSpPr>
          <p:nvPr/>
        </p:nvSpPr>
        <p:spPr>
          <a:xfrm>
            <a:off x="2791546" y="5481609"/>
            <a:ext cx="840916" cy="474000"/>
          </a:xfrm>
          <a:prstGeom prst="rect">
            <a:avLst/>
          </a:prstGeom>
        </p:spPr>
        <p:txBody>
          <a:bodyPr vert="horz" lIns="86646" tIns="43323" rIns="86646" bIns="43323" rtlCol="0">
            <a:normAutofit/>
          </a:bodyPr>
          <a:lstStyle>
            <a:lvl1pPr marL="342900" indent="-342900" algn="l" defTabSz="457200" rtl="0" eaLnBrk="1" latinLnBrk="0" hangingPunct="1">
              <a:spcBef>
                <a:spcPct val="20000"/>
              </a:spcBef>
              <a:buFont typeface="Arial"/>
              <a:buChar char="•"/>
              <a:defRPr sz="2000" kern="1200" baseline="0">
                <a:solidFill>
                  <a:srgbClr val="7F7F7F"/>
                </a:solidFill>
                <a:latin typeface="Helvetica Neue"/>
                <a:ea typeface="+mn-ea"/>
                <a:cs typeface="Helvetica Neue"/>
              </a:defRPr>
            </a:lvl1pPr>
            <a:lvl2pPr marL="742950" indent="-285750" algn="l" defTabSz="457200" rtl="0" eaLnBrk="1" latinLnBrk="0" hangingPunct="1">
              <a:spcBef>
                <a:spcPct val="20000"/>
              </a:spcBef>
              <a:buFont typeface="Arial"/>
              <a:buChar char="–"/>
              <a:defRPr sz="1800" kern="1200" baseline="0">
                <a:solidFill>
                  <a:srgbClr val="7F7F7F"/>
                </a:solidFill>
                <a:latin typeface="Helvetica Neue"/>
                <a:ea typeface="+mn-ea"/>
                <a:cs typeface="Helvetica Neue"/>
              </a:defRPr>
            </a:lvl2pPr>
            <a:lvl3pPr marL="1143000" indent="-228600" algn="l" defTabSz="457200" rtl="0" eaLnBrk="1" latinLnBrk="0" hangingPunct="1">
              <a:spcBef>
                <a:spcPct val="20000"/>
              </a:spcBef>
              <a:buFont typeface="Arial"/>
              <a:buChar char="•"/>
              <a:defRPr sz="1600" kern="1200">
                <a:solidFill>
                  <a:srgbClr val="7F7F7F"/>
                </a:solidFill>
                <a:latin typeface="Helvetica Neue"/>
                <a:ea typeface="+mn-ea"/>
                <a:cs typeface="Helvetica Neue"/>
              </a:defRPr>
            </a:lvl3pPr>
            <a:lvl4pPr marL="1600200" indent="-228600" algn="l" defTabSz="457200" rtl="0" eaLnBrk="1" latinLnBrk="0" hangingPunct="1">
              <a:spcBef>
                <a:spcPct val="20000"/>
              </a:spcBef>
              <a:buFont typeface="Arial"/>
              <a:buChar char="–"/>
              <a:defRPr sz="1400" kern="1200">
                <a:solidFill>
                  <a:srgbClr val="7F7F7F"/>
                </a:solidFill>
                <a:latin typeface="Helvetica Neue"/>
                <a:ea typeface="+mn-ea"/>
                <a:cs typeface="Helvetica Neue"/>
              </a:defRPr>
            </a:lvl4pPr>
            <a:lvl5pPr marL="2057400" indent="-228600" algn="l" defTabSz="457200" rtl="0" eaLnBrk="1" latinLnBrk="0" hangingPunct="1">
              <a:spcBef>
                <a:spcPct val="20000"/>
              </a:spcBef>
              <a:buFont typeface="Arial"/>
              <a:buChar char="»"/>
              <a:defRPr sz="1200" kern="1200">
                <a:solidFill>
                  <a:srgbClr val="7F7F7F"/>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16" dirty="0">
                <a:solidFill>
                  <a:schemeClr val="tx1"/>
                </a:solidFill>
                <a:latin typeface="Arial Black" pitchFamily="34" charset="0"/>
                <a:cs typeface="Arial" pitchFamily="34" charset="0"/>
              </a:rPr>
              <a:t>2011</a:t>
            </a:r>
          </a:p>
        </p:txBody>
      </p:sp>
      <p:sp>
        <p:nvSpPr>
          <p:cNvPr id="16" name="Content Placeholder 2"/>
          <p:cNvSpPr txBox="1">
            <a:spLocks/>
          </p:cNvSpPr>
          <p:nvPr/>
        </p:nvSpPr>
        <p:spPr>
          <a:xfrm>
            <a:off x="3745134" y="5481609"/>
            <a:ext cx="1183757" cy="474000"/>
          </a:xfrm>
          <a:prstGeom prst="rect">
            <a:avLst/>
          </a:prstGeom>
        </p:spPr>
        <p:txBody>
          <a:bodyPr vert="horz" lIns="86646" tIns="43323" rIns="86646" bIns="43323" rtlCol="0">
            <a:noAutofit/>
          </a:bodyPr>
          <a:lstStyle>
            <a:lvl1pPr marL="342900" indent="-342900" algn="l" defTabSz="457200" rtl="0" eaLnBrk="1" latinLnBrk="0" hangingPunct="1">
              <a:spcBef>
                <a:spcPct val="20000"/>
              </a:spcBef>
              <a:buFont typeface="Arial"/>
              <a:buChar char="•"/>
              <a:defRPr sz="2000" kern="1200" baseline="0">
                <a:solidFill>
                  <a:srgbClr val="7F7F7F"/>
                </a:solidFill>
                <a:latin typeface="Helvetica Neue"/>
                <a:ea typeface="+mn-ea"/>
                <a:cs typeface="Helvetica Neue"/>
              </a:defRPr>
            </a:lvl1pPr>
            <a:lvl2pPr marL="742950" indent="-285750" algn="l" defTabSz="457200" rtl="0" eaLnBrk="1" latinLnBrk="0" hangingPunct="1">
              <a:spcBef>
                <a:spcPct val="20000"/>
              </a:spcBef>
              <a:buFont typeface="Arial"/>
              <a:buChar char="–"/>
              <a:defRPr sz="1800" kern="1200" baseline="0">
                <a:solidFill>
                  <a:srgbClr val="7F7F7F"/>
                </a:solidFill>
                <a:latin typeface="Helvetica Neue"/>
                <a:ea typeface="+mn-ea"/>
                <a:cs typeface="Helvetica Neue"/>
              </a:defRPr>
            </a:lvl2pPr>
            <a:lvl3pPr marL="1143000" indent="-228600" algn="l" defTabSz="457200" rtl="0" eaLnBrk="1" latinLnBrk="0" hangingPunct="1">
              <a:spcBef>
                <a:spcPct val="20000"/>
              </a:spcBef>
              <a:buFont typeface="Arial"/>
              <a:buChar char="•"/>
              <a:defRPr sz="1600" kern="1200">
                <a:solidFill>
                  <a:srgbClr val="7F7F7F"/>
                </a:solidFill>
                <a:latin typeface="Helvetica Neue"/>
                <a:ea typeface="+mn-ea"/>
                <a:cs typeface="Helvetica Neue"/>
              </a:defRPr>
            </a:lvl3pPr>
            <a:lvl4pPr marL="1600200" indent="-228600" algn="l" defTabSz="457200" rtl="0" eaLnBrk="1" latinLnBrk="0" hangingPunct="1">
              <a:spcBef>
                <a:spcPct val="20000"/>
              </a:spcBef>
              <a:buFont typeface="Arial"/>
              <a:buChar char="–"/>
              <a:defRPr sz="1400" kern="1200">
                <a:solidFill>
                  <a:srgbClr val="7F7F7F"/>
                </a:solidFill>
                <a:latin typeface="Helvetica Neue"/>
                <a:ea typeface="+mn-ea"/>
                <a:cs typeface="Helvetica Neue"/>
              </a:defRPr>
            </a:lvl4pPr>
            <a:lvl5pPr marL="2057400" indent="-228600" algn="l" defTabSz="457200" rtl="0" eaLnBrk="1" latinLnBrk="0" hangingPunct="1">
              <a:spcBef>
                <a:spcPct val="20000"/>
              </a:spcBef>
              <a:buFont typeface="Arial"/>
              <a:buChar char="»"/>
              <a:defRPr sz="1200" kern="1200">
                <a:solidFill>
                  <a:srgbClr val="7F7F7F"/>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16" dirty="0">
                <a:solidFill>
                  <a:schemeClr val="tx1"/>
                </a:solidFill>
                <a:latin typeface="Arial Black" pitchFamily="34" charset="0"/>
                <a:cs typeface="Arial" pitchFamily="34" charset="0"/>
              </a:rPr>
              <a:t>2011/12</a:t>
            </a:r>
            <a:endParaRPr lang="en-US" sz="1895" dirty="0">
              <a:solidFill>
                <a:schemeClr val="tx1"/>
              </a:solidFill>
              <a:latin typeface="Arial Black" pitchFamily="34" charset="0"/>
              <a:cs typeface="Arial" pitchFamily="34" charset="0"/>
            </a:endParaRPr>
          </a:p>
        </p:txBody>
      </p:sp>
      <p:sp>
        <p:nvSpPr>
          <p:cNvPr id="17" name="TextBox 16"/>
          <p:cNvSpPr txBox="1"/>
          <p:nvPr/>
        </p:nvSpPr>
        <p:spPr>
          <a:xfrm>
            <a:off x="5065357" y="3121209"/>
            <a:ext cx="3967753" cy="354841"/>
          </a:xfrm>
          <a:prstGeom prst="rect">
            <a:avLst/>
          </a:prstGeom>
          <a:noFill/>
        </p:spPr>
        <p:txBody>
          <a:bodyPr wrap="none" rtlCol="0">
            <a:spAutoFit/>
          </a:bodyPr>
          <a:lstStyle/>
          <a:p>
            <a:r>
              <a:rPr lang="en-US" sz="1327" dirty="0">
                <a:latin typeface="Arial" pitchFamily="34" charset="0"/>
                <a:cs typeface="Arial" pitchFamily="34" charset="0"/>
              </a:rPr>
              <a:t>Aug</a:t>
            </a:r>
            <a:r>
              <a:rPr lang="en-US" sz="1706" dirty="0">
                <a:latin typeface="Arial" pitchFamily="34" charset="0"/>
                <a:cs typeface="Arial" pitchFamily="34" charset="0"/>
              </a:rPr>
              <a:t>   Handover to President and Nation</a:t>
            </a:r>
          </a:p>
        </p:txBody>
      </p:sp>
      <p:sp>
        <p:nvSpPr>
          <p:cNvPr id="18" name="TextBox 17"/>
          <p:cNvSpPr txBox="1"/>
          <p:nvPr/>
        </p:nvSpPr>
        <p:spPr>
          <a:xfrm>
            <a:off x="5065357" y="3513187"/>
            <a:ext cx="3007555" cy="354841"/>
          </a:xfrm>
          <a:prstGeom prst="rect">
            <a:avLst/>
          </a:prstGeom>
          <a:noFill/>
        </p:spPr>
        <p:txBody>
          <a:bodyPr wrap="none" rtlCol="0">
            <a:spAutoFit/>
          </a:bodyPr>
          <a:lstStyle/>
          <a:p>
            <a:r>
              <a:rPr lang="en-US" sz="1327" dirty="0">
                <a:latin typeface="Arial" pitchFamily="34" charset="0"/>
                <a:cs typeface="Arial" pitchFamily="34" charset="0"/>
              </a:rPr>
              <a:t>Sep</a:t>
            </a:r>
            <a:r>
              <a:rPr lang="en-US" sz="1706" dirty="0">
                <a:latin typeface="Arial" pitchFamily="34" charset="0"/>
                <a:cs typeface="Arial" pitchFamily="34" charset="0"/>
              </a:rPr>
              <a:t>   Cabinet adopts the Plan</a:t>
            </a:r>
          </a:p>
        </p:txBody>
      </p:sp>
      <p:cxnSp>
        <p:nvCxnSpPr>
          <p:cNvPr id="20" name="Straight Connector 19"/>
          <p:cNvCxnSpPr/>
          <p:nvPr/>
        </p:nvCxnSpPr>
        <p:spPr>
          <a:xfrm flipV="1">
            <a:off x="5584259" y="3282641"/>
            <a:ext cx="0" cy="198060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693899" y="4515576"/>
            <a:ext cx="0" cy="74766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065355" y="3913297"/>
            <a:ext cx="3896388" cy="354841"/>
          </a:xfrm>
          <a:prstGeom prst="rect">
            <a:avLst/>
          </a:prstGeom>
          <a:noFill/>
        </p:spPr>
        <p:txBody>
          <a:bodyPr wrap="none" rtlCol="0">
            <a:spAutoFit/>
          </a:bodyPr>
          <a:lstStyle/>
          <a:p>
            <a:r>
              <a:rPr lang="en-US" sz="1327" dirty="0">
                <a:latin typeface="Arial" pitchFamily="34" charset="0"/>
                <a:cs typeface="Arial" pitchFamily="34" charset="0"/>
              </a:rPr>
              <a:t>Dec</a:t>
            </a:r>
            <a:r>
              <a:rPr lang="en-US" sz="1706" dirty="0">
                <a:latin typeface="Arial" pitchFamily="34" charset="0"/>
                <a:cs typeface="Arial" pitchFamily="34" charset="0"/>
              </a:rPr>
              <a:t>   ANC Conference adopts the Plan</a:t>
            </a:r>
          </a:p>
        </p:txBody>
      </p:sp>
      <p:sp>
        <p:nvSpPr>
          <p:cNvPr id="25" name="TextBox 24"/>
          <p:cNvSpPr txBox="1"/>
          <p:nvPr/>
        </p:nvSpPr>
        <p:spPr>
          <a:xfrm>
            <a:off x="6153840" y="4433689"/>
            <a:ext cx="2287806" cy="354841"/>
          </a:xfrm>
          <a:prstGeom prst="rect">
            <a:avLst/>
          </a:prstGeom>
          <a:noFill/>
        </p:spPr>
        <p:txBody>
          <a:bodyPr wrap="none" rtlCol="0">
            <a:spAutoFit/>
          </a:bodyPr>
          <a:lstStyle/>
          <a:p>
            <a:r>
              <a:rPr lang="en-US" sz="1327" dirty="0">
                <a:latin typeface="Arial" pitchFamily="34" charset="0"/>
                <a:cs typeface="Arial" pitchFamily="34" charset="0"/>
              </a:rPr>
              <a:t>Aug</a:t>
            </a:r>
            <a:r>
              <a:rPr lang="en-US" sz="1706" dirty="0">
                <a:latin typeface="Arial" pitchFamily="34" charset="0"/>
                <a:cs typeface="Arial" pitchFamily="34" charset="0"/>
              </a:rPr>
              <a:t>   Launch of MTSF</a:t>
            </a:r>
          </a:p>
        </p:txBody>
      </p:sp>
      <p:sp>
        <p:nvSpPr>
          <p:cNvPr id="26" name="Content Placeholder 2"/>
          <p:cNvSpPr txBox="1">
            <a:spLocks/>
          </p:cNvSpPr>
          <p:nvPr/>
        </p:nvSpPr>
        <p:spPr>
          <a:xfrm>
            <a:off x="7523118" y="5483881"/>
            <a:ext cx="1992867" cy="474000"/>
          </a:xfrm>
          <a:prstGeom prst="rect">
            <a:avLst/>
          </a:prstGeom>
        </p:spPr>
        <p:txBody>
          <a:bodyPr vert="horz" lIns="86646" tIns="43323" rIns="86646" bIns="43323" rtlCol="0">
            <a:noAutofit/>
          </a:bodyPr>
          <a:lstStyle>
            <a:lvl1pPr marL="342900" indent="-342900" algn="l" defTabSz="457200" rtl="0" eaLnBrk="1" latinLnBrk="0" hangingPunct="1">
              <a:spcBef>
                <a:spcPct val="20000"/>
              </a:spcBef>
              <a:buFont typeface="Arial"/>
              <a:buChar char="•"/>
              <a:defRPr sz="2000" kern="1200" baseline="0">
                <a:solidFill>
                  <a:srgbClr val="7F7F7F"/>
                </a:solidFill>
                <a:latin typeface="Helvetica Neue"/>
                <a:ea typeface="+mn-ea"/>
                <a:cs typeface="Helvetica Neue"/>
              </a:defRPr>
            </a:lvl1pPr>
            <a:lvl2pPr marL="742950" indent="-285750" algn="l" defTabSz="457200" rtl="0" eaLnBrk="1" latinLnBrk="0" hangingPunct="1">
              <a:spcBef>
                <a:spcPct val="20000"/>
              </a:spcBef>
              <a:buFont typeface="Arial"/>
              <a:buChar char="–"/>
              <a:defRPr sz="1800" kern="1200" baseline="0">
                <a:solidFill>
                  <a:srgbClr val="7F7F7F"/>
                </a:solidFill>
                <a:latin typeface="Helvetica Neue"/>
                <a:ea typeface="+mn-ea"/>
                <a:cs typeface="Helvetica Neue"/>
              </a:defRPr>
            </a:lvl2pPr>
            <a:lvl3pPr marL="1143000" indent="-228600" algn="l" defTabSz="457200" rtl="0" eaLnBrk="1" latinLnBrk="0" hangingPunct="1">
              <a:spcBef>
                <a:spcPct val="20000"/>
              </a:spcBef>
              <a:buFont typeface="Arial"/>
              <a:buChar char="•"/>
              <a:defRPr sz="1600" kern="1200">
                <a:solidFill>
                  <a:srgbClr val="7F7F7F"/>
                </a:solidFill>
                <a:latin typeface="Helvetica Neue"/>
                <a:ea typeface="+mn-ea"/>
                <a:cs typeface="Helvetica Neue"/>
              </a:defRPr>
            </a:lvl3pPr>
            <a:lvl4pPr marL="1600200" indent="-228600" algn="l" defTabSz="457200" rtl="0" eaLnBrk="1" latinLnBrk="0" hangingPunct="1">
              <a:spcBef>
                <a:spcPct val="20000"/>
              </a:spcBef>
              <a:buFont typeface="Arial"/>
              <a:buChar char="–"/>
              <a:defRPr sz="1400" kern="1200">
                <a:solidFill>
                  <a:srgbClr val="7F7F7F"/>
                </a:solidFill>
                <a:latin typeface="Helvetica Neue"/>
                <a:ea typeface="+mn-ea"/>
                <a:cs typeface="Helvetica Neue"/>
              </a:defRPr>
            </a:lvl4pPr>
            <a:lvl5pPr marL="2057400" indent="-228600" algn="l" defTabSz="457200" rtl="0" eaLnBrk="1" latinLnBrk="0" hangingPunct="1">
              <a:spcBef>
                <a:spcPct val="20000"/>
              </a:spcBef>
              <a:buFont typeface="Arial"/>
              <a:buChar char="»"/>
              <a:defRPr sz="1200" kern="1200">
                <a:solidFill>
                  <a:srgbClr val="7F7F7F"/>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16" b="1" dirty="0">
                <a:solidFill>
                  <a:srgbClr val="FF0000"/>
                </a:solidFill>
                <a:latin typeface="Arial Black" pitchFamily="34" charset="0"/>
                <a:cs typeface="Arial" pitchFamily="34" charset="0"/>
              </a:rPr>
              <a:t>2015</a:t>
            </a:r>
          </a:p>
        </p:txBody>
      </p:sp>
      <p:cxnSp>
        <p:nvCxnSpPr>
          <p:cNvPr id="31" name="Straight Connector 30"/>
          <p:cNvCxnSpPr/>
          <p:nvPr/>
        </p:nvCxnSpPr>
        <p:spPr>
          <a:xfrm flipV="1">
            <a:off x="4260181" y="2596361"/>
            <a:ext cx="0" cy="266688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7795299" y="4982616"/>
            <a:ext cx="0" cy="28062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345785" y="4899993"/>
            <a:ext cx="3443571" cy="617348"/>
          </a:xfrm>
          <a:prstGeom prst="rect">
            <a:avLst/>
          </a:prstGeom>
          <a:ln>
            <a:noFill/>
          </a:ln>
          <a:effectLst/>
        </p:spPr>
        <p:style>
          <a:lnRef idx="2">
            <a:schemeClr val="accent1"/>
          </a:lnRef>
          <a:fillRef idx="0">
            <a:schemeClr val="accent1"/>
          </a:fillRef>
          <a:effectRef idx="1">
            <a:schemeClr val="accent1"/>
          </a:effectRef>
          <a:fontRef idx="minor">
            <a:schemeClr val="tx1"/>
          </a:fontRef>
        </p:style>
        <p:txBody>
          <a:bodyPr wrap="none" rtlCol="0">
            <a:spAutoFit/>
          </a:bodyPr>
          <a:lstStyle/>
          <a:p>
            <a:r>
              <a:rPr lang="en-US" sz="1327" dirty="0" smtClean="0">
                <a:latin typeface="Arial" pitchFamily="34" charset="0"/>
                <a:cs typeface="Arial" pitchFamily="34" charset="0"/>
              </a:rPr>
              <a:t>Oct</a:t>
            </a:r>
            <a:r>
              <a:rPr lang="en-US" sz="1706" dirty="0" smtClean="0">
                <a:latin typeface="Arial" pitchFamily="34" charset="0"/>
                <a:cs typeface="Arial" pitchFamily="34" charset="0"/>
              </a:rPr>
              <a:t>   </a:t>
            </a:r>
            <a:r>
              <a:rPr lang="en-US" sz="1706" dirty="0">
                <a:latin typeface="Arial" pitchFamily="34" charset="0"/>
                <a:cs typeface="Arial" pitchFamily="34" charset="0"/>
              </a:rPr>
              <a:t>President Zuma appoints </a:t>
            </a:r>
          </a:p>
          <a:p>
            <a:r>
              <a:rPr lang="en-US" sz="1706" dirty="0">
                <a:latin typeface="Arial" pitchFamily="34" charset="0"/>
                <a:cs typeface="Arial" pitchFamily="34" charset="0"/>
              </a:rPr>
              <a:t>	the second Commission</a:t>
            </a:r>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388" y="4620950"/>
            <a:ext cx="913881" cy="723331"/>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5817" y="4529226"/>
            <a:ext cx="501170" cy="747668"/>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7170" y="4515577"/>
            <a:ext cx="573011" cy="855236"/>
          </a:xfrm>
          <a:prstGeom prst="rect">
            <a:avLst/>
          </a:prstGeom>
        </p:spPr>
      </p:pic>
    </p:spTree>
    <p:extLst>
      <p:ext uri="{BB962C8B-B14F-4D97-AF65-F5344CB8AC3E}">
        <p14:creationId xmlns:p14="http://schemas.microsoft.com/office/powerpoint/2010/main" val="2761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2000"/>
                                        <p:tgtEl>
                                          <p:spTgt spid="8">
                                            <p:txEl>
                                              <p:pRg st="0" end="0"/>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2000"/>
                                        <p:tgtEl>
                                          <p:spTgt spid="9">
                                            <p:txEl>
                                              <p:pRg st="0" end="0"/>
                                            </p:txEl>
                                          </p:spTgt>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2000"/>
                                        <p:tgtEl>
                                          <p:spTgt spid="10">
                                            <p:txEl>
                                              <p:pRg st="0" end="0"/>
                                            </p:txEl>
                                          </p:spTgt>
                                        </p:tgtEl>
                                      </p:cBhvr>
                                    </p:animEffect>
                                  </p:childTnLst>
                                </p:cTn>
                              </p:par>
                            </p:childTnLst>
                          </p:cTn>
                        </p:par>
                        <p:par>
                          <p:cTn id="28" fill="hold">
                            <p:stCondLst>
                              <p:cond delay="9000"/>
                            </p:stCondLst>
                            <p:childTnLst>
                              <p:par>
                                <p:cTn id="29" presetID="2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par>
                          <p:cTn id="32" fill="hold">
                            <p:stCondLst>
                              <p:cond delay="9500"/>
                            </p:stCondLst>
                            <p:childTnLst>
                              <p:par>
                                <p:cTn id="33" presetID="10" presetClass="entr" presetSubtype="0"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par>
                          <p:cTn id="36" fill="hold">
                            <p:stCondLst>
                              <p:cond delay="11500"/>
                            </p:stCondLst>
                            <p:childTnLst>
                              <p:par>
                                <p:cTn id="37" presetID="10" presetClass="entr" presetSubtype="0" fill="hold" grpId="0" nodeType="after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fade">
                                      <p:cBhvr>
                                        <p:cTn id="39" dur="2000"/>
                                        <p:tgtEl>
                                          <p:spTgt spid="18">
                                            <p:txEl>
                                              <p:pRg st="0" end="0"/>
                                            </p:txEl>
                                          </p:spTgt>
                                        </p:tgtEl>
                                      </p:cBhvr>
                                    </p:animEffect>
                                  </p:childTnLst>
                                </p:cTn>
                              </p:par>
                            </p:childTnLst>
                          </p:cTn>
                        </p:par>
                        <p:par>
                          <p:cTn id="40" fill="hold">
                            <p:stCondLst>
                              <p:cond delay="13500"/>
                            </p:stCondLst>
                            <p:childTnLst>
                              <p:par>
                                <p:cTn id="41" presetID="10" presetClass="entr" presetSubtype="0" fill="hold" grpId="0" nodeType="after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2000"/>
                                        <p:tgtEl>
                                          <p:spTgt spid="11">
                                            <p:txEl>
                                              <p:pRg st="0" end="0"/>
                                            </p:txEl>
                                          </p:spTgt>
                                        </p:tgtEl>
                                      </p:cBhvr>
                                    </p:animEffect>
                                  </p:childTnLst>
                                </p:cTn>
                              </p:par>
                            </p:childTnLst>
                          </p:cTn>
                        </p:par>
                        <p:par>
                          <p:cTn id="44" fill="hold">
                            <p:stCondLst>
                              <p:cond delay="15500"/>
                            </p:stCondLst>
                            <p:childTnLst>
                              <p:par>
                                <p:cTn id="45" presetID="22" presetClass="entr" presetSubtype="4"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16000"/>
                            </p:stCondLst>
                            <p:childTnLst>
                              <p:par>
                                <p:cTn id="49" presetID="10"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2000"/>
                                        <p:tgtEl>
                                          <p:spTgt spid="22">
                                            <p:txEl>
                                              <p:pRg st="0" end="0"/>
                                            </p:txEl>
                                          </p:spTgt>
                                        </p:tgtEl>
                                      </p:cBhvr>
                                    </p:animEffect>
                                  </p:childTnLst>
                                </p:cTn>
                              </p:par>
                            </p:childTnLst>
                          </p:cTn>
                        </p:par>
                        <p:par>
                          <p:cTn id="52" fill="hold">
                            <p:stCondLst>
                              <p:cond delay="18000"/>
                            </p:stCondLst>
                            <p:childTnLst>
                              <p:par>
                                <p:cTn id="53" presetID="10" presetClass="entr" presetSubtype="0" fill="hold" grpId="0" nodeType="after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fade">
                                      <p:cBhvr>
                                        <p:cTn id="55" dur="2000"/>
                                        <p:tgtEl>
                                          <p:spTgt spid="25">
                                            <p:txEl>
                                              <p:pRg st="0" end="0"/>
                                            </p:txEl>
                                          </p:spTgt>
                                        </p:tgtEl>
                                      </p:cBhvr>
                                    </p:animEffect>
                                  </p:childTnLst>
                                </p:cTn>
                              </p:par>
                            </p:childTnLst>
                          </p:cTn>
                        </p:par>
                        <p:par>
                          <p:cTn id="56" fill="hold">
                            <p:stCondLst>
                              <p:cond delay="20000"/>
                            </p:stCondLst>
                            <p:childTnLst>
                              <p:par>
                                <p:cTn id="57" presetID="10" presetClass="entr" presetSubtype="0" fill="hold" grpId="0" nodeType="afterEffect">
                                  <p:stCondLst>
                                    <p:cond delay="0"/>
                                  </p:stCondLst>
                                  <p:childTnLst>
                                    <p:set>
                                      <p:cBhvr>
                                        <p:cTn id="58" dur="1" fill="hold">
                                          <p:stCondLst>
                                            <p:cond delay="0"/>
                                          </p:stCondLst>
                                        </p:cTn>
                                        <p:tgtEl>
                                          <p:spTgt spid="26">
                                            <p:txEl>
                                              <p:pRg st="0" end="0"/>
                                            </p:txEl>
                                          </p:spTgt>
                                        </p:tgtEl>
                                        <p:attrNameLst>
                                          <p:attrName>style.visibility</p:attrName>
                                        </p:attrNameLst>
                                      </p:cBhvr>
                                      <p:to>
                                        <p:strVal val="visible"/>
                                      </p:to>
                                    </p:set>
                                    <p:animEffect transition="in" filter="fade">
                                      <p:cBhvr>
                                        <p:cTn id="59" dur="2000"/>
                                        <p:tgtEl>
                                          <p:spTgt spid="26">
                                            <p:txEl>
                                              <p:pRg st="0" end="0"/>
                                            </p:txEl>
                                          </p:spTgt>
                                        </p:tgtEl>
                                      </p:cBhvr>
                                    </p:animEffect>
                                  </p:childTnLst>
                                </p:cTn>
                              </p:par>
                            </p:childTnLst>
                          </p:cTn>
                        </p:par>
                        <p:par>
                          <p:cTn id="60" fill="hold">
                            <p:stCondLst>
                              <p:cond delay="22000"/>
                            </p:stCondLst>
                            <p:childTnLst>
                              <p:par>
                                <p:cTn id="61" presetID="22" presetClass="entr" presetSubtype="4"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childTnLst>
                          </p:cTn>
                        </p:par>
                        <p:par>
                          <p:cTn id="64" fill="hold">
                            <p:stCondLst>
                              <p:cond delay="22500"/>
                            </p:stCondLst>
                            <p:childTnLst>
                              <p:par>
                                <p:cTn id="65" presetID="2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par>
                          <p:cTn id="68" fill="hold">
                            <p:stCondLst>
                              <p:cond delay="23000"/>
                            </p:stCondLst>
                            <p:childTnLst>
                              <p:par>
                                <p:cTn id="69" presetID="10" presetClass="entr" presetSubtype="0" fill="hold" grpId="0" nodeType="afterEffect">
                                  <p:stCondLst>
                                    <p:cond delay="0"/>
                                  </p:stCondLst>
                                  <p:childTnLst>
                                    <p:set>
                                      <p:cBhvr>
                                        <p:cTn id="70" dur="1" fill="hold">
                                          <p:stCondLst>
                                            <p:cond delay="0"/>
                                          </p:stCondLst>
                                        </p:cTn>
                                        <p:tgtEl>
                                          <p:spTgt spid="44">
                                            <p:txEl>
                                              <p:pRg st="0" end="0"/>
                                            </p:txEl>
                                          </p:spTgt>
                                        </p:tgtEl>
                                        <p:attrNameLst>
                                          <p:attrName>style.visibility</p:attrName>
                                        </p:attrNameLst>
                                      </p:cBhvr>
                                      <p:to>
                                        <p:strVal val="visible"/>
                                      </p:to>
                                    </p:set>
                                    <p:animEffect transition="in" filter="fade">
                                      <p:cBhvr>
                                        <p:cTn id="71" dur="2000"/>
                                        <p:tgtEl>
                                          <p:spTgt spid="44">
                                            <p:txEl>
                                              <p:pRg st="0" end="0"/>
                                            </p:txEl>
                                          </p:spTgt>
                                        </p:tgtEl>
                                      </p:cBhvr>
                                    </p:animEffect>
                                  </p:childTnLst>
                                </p:cTn>
                              </p:par>
                            </p:childTnLst>
                          </p:cTn>
                        </p:par>
                        <p:par>
                          <p:cTn id="72" fill="hold">
                            <p:stCondLst>
                              <p:cond delay="25000"/>
                            </p:stCondLst>
                            <p:childTnLst>
                              <p:par>
                                <p:cTn id="73" presetID="10" presetClass="entr" presetSubtype="0" fill="hold" grpId="0" nodeType="afterEffect">
                                  <p:stCondLst>
                                    <p:cond delay="0"/>
                                  </p:stCondLst>
                                  <p:childTnLst>
                                    <p:set>
                                      <p:cBhvr>
                                        <p:cTn id="74" dur="1" fill="hold">
                                          <p:stCondLst>
                                            <p:cond delay="0"/>
                                          </p:stCondLst>
                                        </p:cTn>
                                        <p:tgtEl>
                                          <p:spTgt spid="44">
                                            <p:txEl>
                                              <p:pRg st="1" end="1"/>
                                            </p:txEl>
                                          </p:spTgt>
                                        </p:tgtEl>
                                        <p:attrNameLst>
                                          <p:attrName>style.visibility</p:attrName>
                                        </p:attrNameLst>
                                      </p:cBhvr>
                                      <p:to>
                                        <p:strVal val="visible"/>
                                      </p:to>
                                    </p:set>
                                    <p:animEffect transition="in" filter="fade">
                                      <p:cBhvr>
                                        <p:cTn id="75" dur="20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p"/>
      <p:bldP spid="10" grpId="0" build="allAtOnce"/>
      <p:bldP spid="11" grpId="0" build="allAtOnce"/>
      <p:bldP spid="17" grpId="0" build="allAtOnce"/>
      <p:bldP spid="18" grpId="0" build="allAtOnce"/>
      <p:bldP spid="22" grpId="0" build="allAtOnce"/>
      <p:bldP spid="25" grpId="0" build="allAtOnce"/>
      <p:bldP spid="26" grpId="0" build="allAtOnce"/>
      <p:bldP spid="4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1696" y="129564"/>
            <a:ext cx="9667641" cy="635140"/>
          </a:xfrm>
        </p:spPr>
        <p:txBody>
          <a:bodyPr vert="horz" lIns="86646" tIns="43323" rIns="86646" bIns="43323" rtlCol="0" anchor="ctr">
            <a:noAutofit/>
          </a:bodyPr>
          <a:lstStyle/>
          <a:p>
            <a:r>
              <a:rPr lang="en-ZA" sz="3200" dirty="0"/>
              <a:t>Leading </a:t>
            </a:r>
            <a:r>
              <a:rPr lang="en-ZA" sz="3200" dirty="0" smtClean="0"/>
              <a:t>Development of Long-term </a:t>
            </a:r>
            <a:r>
              <a:rPr lang="en-ZA" sz="3200" dirty="0"/>
              <a:t>V</a:t>
            </a:r>
            <a:r>
              <a:rPr lang="en-ZA" sz="3200" dirty="0" smtClean="0"/>
              <a:t>ision </a:t>
            </a:r>
            <a:r>
              <a:rPr lang="en-ZA" sz="3200" dirty="0"/>
              <a:t>and </a:t>
            </a:r>
            <a:r>
              <a:rPr lang="en-ZA" sz="3200" dirty="0" smtClean="0"/>
              <a:t>Plan</a:t>
            </a:r>
            <a:endParaRPr lang="en-ZA" sz="3200" dirty="0"/>
          </a:p>
        </p:txBody>
      </p:sp>
      <p:sp>
        <p:nvSpPr>
          <p:cNvPr id="5" name="Content Placeholder 2"/>
          <p:cNvSpPr>
            <a:spLocks noGrp="1"/>
          </p:cNvSpPr>
          <p:nvPr>
            <p:ph idx="4294967295"/>
          </p:nvPr>
        </p:nvSpPr>
        <p:spPr>
          <a:xfrm>
            <a:off x="600501" y="1017873"/>
            <a:ext cx="5207451" cy="4785399"/>
          </a:xfrm>
        </p:spPr>
        <p:txBody>
          <a:bodyPr>
            <a:noAutofit/>
          </a:bodyPr>
          <a:lstStyle/>
          <a:p>
            <a:pPr hangingPunct="0"/>
            <a:r>
              <a:rPr lang="en-ZA" sz="2000" dirty="0"/>
              <a:t>During the diagnostic phase, each working group produced a report on its thematic issue, all synthesised to form a diagnostic report, the </a:t>
            </a:r>
            <a:r>
              <a:rPr lang="en-ZA" sz="2000" i="1" dirty="0"/>
              <a:t>Diagnostic Overview</a:t>
            </a:r>
            <a:r>
              <a:rPr lang="en-ZA" sz="2000" dirty="0"/>
              <a:t> – the NPC’s first output. </a:t>
            </a:r>
          </a:p>
          <a:p>
            <a:pPr hangingPunct="0"/>
            <a:endParaRPr lang="en-ZA" sz="2000" dirty="0"/>
          </a:p>
          <a:p>
            <a:pPr hangingPunct="0"/>
            <a:r>
              <a:rPr lang="en-ZA" sz="2000" dirty="0"/>
              <a:t>The purpose of the diagnostic document was to identify, as a basis for preparing the NDP, the main challenges facing the country.</a:t>
            </a:r>
          </a:p>
          <a:p>
            <a:pPr hangingPunct="0"/>
            <a:endParaRPr lang="en-ZA" sz="2000" dirty="0"/>
          </a:p>
          <a:p>
            <a:pPr hangingPunct="0"/>
            <a:r>
              <a:rPr lang="en-ZA" sz="2000" dirty="0"/>
              <a:t>The document identified nine such challenges, each an impediment to realising the objectives of eliminating poverty and reducing inequality.</a:t>
            </a:r>
          </a:p>
        </p:txBody>
      </p:sp>
      <p:sp>
        <p:nvSpPr>
          <p:cNvPr id="8" name="Footer Placeholder 4"/>
          <p:cNvSpPr txBox="1">
            <a:spLocks/>
          </p:cNvSpPr>
          <p:nvPr/>
        </p:nvSpPr>
        <p:spPr>
          <a:xfrm>
            <a:off x="4583577" y="6356361"/>
            <a:ext cx="3024850" cy="365125"/>
          </a:xfrm>
          <a:prstGeom prst="rect">
            <a:avLst/>
          </a:prstGeom>
        </p:spPr>
        <p:txBody>
          <a:bodyPr vert="horz" lIns="86646" tIns="43323" rIns="86646" bIns="43323"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6485">
              <a:defRPr/>
            </a:pPr>
            <a:fld id="{04A03F68-C199-4905-B919-5E98070DB6F8}" type="slidenum">
              <a:rPr lang="en-ZA" sz="1137">
                <a:solidFill>
                  <a:sysClr val="windowText" lastClr="000000">
                    <a:tint val="75000"/>
                  </a:sysClr>
                </a:solidFill>
                <a:latin typeface="Calibri"/>
              </a:rPr>
              <a:pPr defTabSz="866485">
                <a:defRPr/>
              </a:pPr>
              <a:t>8</a:t>
            </a:fld>
            <a:endParaRPr lang="en-ZA" sz="1137" dirty="0">
              <a:solidFill>
                <a:sysClr val="windowText" lastClr="000000">
                  <a:tint val="75000"/>
                </a:sysClr>
              </a:solidFill>
              <a:latin typeface="Calibri"/>
            </a:endParaRPr>
          </a:p>
        </p:txBody>
      </p:sp>
      <p:sp>
        <p:nvSpPr>
          <p:cNvPr id="6" name="TextBox 5"/>
          <p:cNvSpPr txBox="1"/>
          <p:nvPr/>
        </p:nvSpPr>
        <p:spPr>
          <a:xfrm>
            <a:off x="6096001" y="1109132"/>
            <a:ext cx="4392292" cy="675570"/>
          </a:xfrm>
          <a:prstGeom prst="rect">
            <a:avLst/>
          </a:prstGeom>
          <a:noFill/>
        </p:spPr>
        <p:txBody>
          <a:bodyPr wrap="square" rtlCol="0">
            <a:spAutoFit/>
          </a:bodyPr>
          <a:lstStyle/>
          <a:p>
            <a:r>
              <a:rPr lang="en-ZA" sz="1895" b="1" dirty="0">
                <a:solidFill>
                  <a:schemeClr val="bg1">
                    <a:lumMod val="50000"/>
                  </a:schemeClr>
                </a:solidFill>
                <a:latin typeface="Arial Narrow" pitchFamily="34" charset="0"/>
              </a:rPr>
              <a:t>Strategic Objectives: Eliminating </a:t>
            </a:r>
            <a:r>
              <a:rPr lang="en-ZA" sz="1895" b="1" dirty="0" smtClean="0">
                <a:solidFill>
                  <a:schemeClr val="bg1">
                    <a:lumMod val="50000"/>
                  </a:schemeClr>
                </a:solidFill>
                <a:latin typeface="Arial Narrow" pitchFamily="34" charset="0"/>
              </a:rPr>
              <a:t>Poverty, </a:t>
            </a:r>
            <a:r>
              <a:rPr lang="en-ZA" sz="1895" b="1" dirty="0">
                <a:solidFill>
                  <a:schemeClr val="bg1">
                    <a:lumMod val="50000"/>
                  </a:schemeClr>
                </a:solidFill>
                <a:latin typeface="Arial Narrow" pitchFamily="34" charset="0"/>
              </a:rPr>
              <a:t>Reducing </a:t>
            </a:r>
            <a:r>
              <a:rPr lang="en-ZA" sz="1895" b="1" dirty="0" smtClean="0">
                <a:solidFill>
                  <a:schemeClr val="bg1">
                    <a:lumMod val="50000"/>
                  </a:schemeClr>
                </a:solidFill>
                <a:latin typeface="Arial Narrow" pitchFamily="34" charset="0"/>
              </a:rPr>
              <a:t>Inequality and Unemployment </a:t>
            </a:r>
            <a:endParaRPr lang="en-ZA" sz="1895" b="1" dirty="0">
              <a:solidFill>
                <a:schemeClr val="bg1">
                  <a:lumMod val="50000"/>
                </a:schemeClr>
              </a:solidFill>
              <a:latin typeface="Arial Narrow" pitchFamily="34" charset="0"/>
            </a:endParaRPr>
          </a:p>
        </p:txBody>
      </p:sp>
      <p:grpSp>
        <p:nvGrpSpPr>
          <p:cNvPr id="9" name="Group 8"/>
          <p:cNvGrpSpPr/>
          <p:nvPr/>
        </p:nvGrpSpPr>
        <p:grpSpPr>
          <a:xfrm>
            <a:off x="6020781" y="1784702"/>
            <a:ext cx="4891050" cy="4261256"/>
            <a:chOff x="883432" y="1107454"/>
            <a:chExt cx="8005056" cy="5596951"/>
          </a:xfrm>
        </p:grpSpPr>
        <p:sp>
          <p:nvSpPr>
            <p:cNvPr id="10" name="Arc 3"/>
            <p:cNvSpPr>
              <a:spLocks/>
            </p:cNvSpPr>
            <p:nvPr>
              <p:custDataLst>
                <p:tags r:id="rId1"/>
              </p:custDataLst>
            </p:nvPr>
          </p:nvSpPr>
          <p:spPr bwMode="gray">
            <a:xfrm>
              <a:off x="1668339" y="1536708"/>
              <a:ext cx="6435245" cy="4636131"/>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5"/>
                    <a:pt x="8479" y="1139"/>
                    <a:pt x="19575" y="95"/>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5"/>
                    <a:pt x="8479" y="1139"/>
                    <a:pt x="19575" y="95"/>
                  </a:cubicBezTo>
                  <a:lnTo>
                    <a:pt x="21600" y="21600"/>
                  </a:lnTo>
                  <a:close/>
                </a:path>
              </a:pathLst>
            </a:custGeom>
            <a:noFill/>
            <a:ln w="76200">
              <a:solidFill>
                <a:schemeClr val="folHlink"/>
              </a:solidFill>
              <a:prstDash val="sysDot"/>
              <a:round/>
              <a:headEnd/>
              <a:tailEnd type="triangle" w="med" len="med"/>
            </a:ln>
          </p:spPr>
          <p:txBody>
            <a:bodyPr wrap="none" lIns="80564" tIns="40281" rIns="80564" bIns="40281" anchor="ctr"/>
            <a:lstStyle/>
            <a:p>
              <a:endParaRPr lang="en-ZA" sz="1327">
                <a:latin typeface="Gill Sans MT" panose="020B0502020104020203" pitchFamily="34" charset="0"/>
              </a:endParaRPr>
            </a:p>
          </p:txBody>
        </p:sp>
        <p:sp>
          <p:nvSpPr>
            <p:cNvPr id="11" name="Rectangle 5"/>
            <p:cNvSpPr>
              <a:spLocks noChangeArrowheads="1"/>
            </p:cNvSpPr>
            <p:nvPr>
              <p:custDataLst>
                <p:tags r:id="rId2"/>
              </p:custDataLst>
            </p:nvPr>
          </p:nvSpPr>
          <p:spPr bwMode="gray">
            <a:xfrm>
              <a:off x="3435196" y="3931735"/>
              <a:ext cx="3114994" cy="778845"/>
            </a:xfrm>
            <a:prstGeom prst="rect">
              <a:avLst/>
            </a:prstGeom>
            <a:solidFill>
              <a:schemeClr val="accent1"/>
            </a:solidFill>
            <a:ln w="28575">
              <a:solidFill>
                <a:schemeClr val="bg1"/>
              </a:solidFill>
              <a:miter lim="800000"/>
              <a:headEnd/>
              <a:tailEnd/>
            </a:ln>
            <a:effectLst>
              <a:prstShdw prst="shdw17" dist="17961" dir="2700000">
                <a:schemeClr val="bg1">
                  <a:gamma/>
                  <a:shade val="60000"/>
                  <a:invGamma/>
                </a:schemeClr>
              </a:prstShdw>
            </a:effectLst>
          </p:spPr>
          <p:txBody>
            <a:bodyPr lIns="53042" tIns="53042" rIns="53042" bIns="53042" anchor="ctr"/>
            <a:lstStyle/>
            <a:p>
              <a:pPr algn="ctr" defTabSz="843424">
                <a:buClr>
                  <a:schemeClr val="tx2"/>
                </a:buClr>
                <a:defRPr/>
              </a:pPr>
              <a:r>
                <a:rPr lang="en-ZA" sz="1516" b="1" dirty="0">
                  <a:latin typeface="Gill Sans MT" panose="020B0502020104020203" pitchFamily="34" charset="0"/>
                </a:rPr>
                <a:t>Reducing inequality</a:t>
              </a:r>
              <a:endParaRPr lang="en-ZA" sz="1516" dirty="0">
                <a:latin typeface="Gill Sans MT" panose="020B0502020104020203" pitchFamily="34" charset="0"/>
              </a:endParaRPr>
            </a:p>
          </p:txBody>
        </p:sp>
        <p:sp>
          <p:nvSpPr>
            <p:cNvPr id="12" name="Rectangle 6"/>
            <p:cNvSpPr>
              <a:spLocks noChangeArrowheads="1"/>
            </p:cNvSpPr>
            <p:nvPr>
              <p:custDataLst>
                <p:tags r:id="rId3"/>
              </p:custDataLst>
            </p:nvPr>
          </p:nvSpPr>
          <p:spPr bwMode="gray">
            <a:xfrm>
              <a:off x="3435196" y="3126723"/>
              <a:ext cx="3114994" cy="778845"/>
            </a:xfrm>
            <a:prstGeom prst="rect">
              <a:avLst/>
            </a:prstGeom>
            <a:solidFill>
              <a:schemeClr val="accent1"/>
            </a:solidFill>
            <a:ln w="28575">
              <a:solidFill>
                <a:schemeClr val="bg1"/>
              </a:solidFill>
              <a:miter lim="800000"/>
              <a:headEnd/>
              <a:tailEnd/>
            </a:ln>
            <a:effectLst>
              <a:prstShdw prst="shdw17" dist="17961" dir="2700000">
                <a:schemeClr val="bg1">
                  <a:gamma/>
                  <a:shade val="60000"/>
                  <a:invGamma/>
                </a:schemeClr>
              </a:prstShdw>
            </a:effectLst>
          </p:spPr>
          <p:txBody>
            <a:bodyPr lIns="53042" tIns="53042" rIns="53042" bIns="53042" anchor="ctr"/>
            <a:lstStyle/>
            <a:p>
              <a:pPr algn="ctr" defTabSz="843424">
                <a:buClr>
                  <a:schemeClr val="tx2"/>
                </a:buClr>
                <a:defRPr/>
              </a:pPr>
              <a:r>
                <a:rPr lang="en-ZA" sz="1516" b="1" dirty="0">
                  <a:latin typeface="Gill Sans MT" panose="020B0502020104020203" pitchFamily="34" charset="0"/>
                </a:rPr>
                <a:t>Eliminating poverty</a:t>
              </a:r>
              <a:endParaRPr lang="en-ZA" sz="1516" dirty="0">
                <a:latin typeface="Gill Sans MT" panose="020B0502020104020203" pitchFamily="34" charset="0"/>
              </a:endParaRPr>
            </a:p>
          </p:txBody>
        </p:sp>
        <p:sp>
          <p:nvSpPr>
            <p:cNvPr id="13" name="Oval 9"/>
            <p:cNvSpPr>
              <a:spLocks noChangeArrowheads="1"/>
            </p:cNvSpPr>
            <p:nvPr>
              <p:custDataLst>
                <p:tags r:id="rId4"/>
              </p:custDataLst>
            </p:nvPr>
          </p:nvSpPr>
          <p:spPr bwMode="gray">
            <a:xfrm>
              <a:off x="3720916" y="5492503"/>
              <a:ext cx="2158203" cy="1211902"/>
            </a:xfrm>
            <a:prstGeom prst="ellipse">
              <a:avLst/>
            </a:prstGeom>
            <a:solidFill>
              <a:srgbClr val="FFC000"/>
            </a:solidFill>
            <a:ln w="9525">
              <a:noFill/>
              <a:round/>
              <a:headEnd/>
              <a:tailEnd/>
            </a:ln>
          </p:spPr>
          <p:txBody>
            <a:bodyPr wrap="none" lIns="0" tIns="0" rIns="0" bIns="0" anchor="ctr" anchorCtr="1"/>
            <a:lstStyle/>
            <a:p>
              <a:pPr defTabSz="843424">
                <a:buClr>
                  <a:schemeClr val="tx2"/>
                </a:buClr>
              </a:pPr>
              <a:r>
                <a:rPr lang="en-ZA" sz="1137" b="1" dirty="0">
                  <a:latin typeface="Gill Sans MT" panose="020B0502020104020203" pitchFamily="34" charset="0"/>
                </a:rPr>
                <a:t>Too few </a:t>
              </a:r>
              <a:br>
                <a:rPr lang="en-ZA" sz="1137" b="1" dirty="0">
                  <a:latin typeface="Gill Sans MT" panose="020B0502020104020203" pitchFamily="34" charset="0"/>
                </a:rPr>
              </a:br>
              <a:r>
                <a:rPr lang="en-ZA" sz="1137" b="1" dirty="0">
                  <a:latin typeface="Gill Sans MT" panose="020B0502020104020203" pitchFamily="34" charset="0"/>
                </a:rPr>
                <a:t>South Africans </a:t>
              </a:r>
              <a:br>
                <a:rPr lang="en-ZA" sz="1137" b="1" dirty="0">
                  <a:latin typeface="Gill Sans MT" panose="020B0502020104020203" pitchFamily="34" charset="0"/>
                </a:rPr>
              </a:br>
              <a:r>
                <a:rPr lang="en-ZA" sz="1137" b="1" dirty="0">
                  <a:latin typeface="Gill Sans MT" panose="020B0502020104020203" pitchFamily="34" charset="0"/>
                </a:rPr>
                <a:t>are employed</a:t>
              </a:r>
              <a:endParaRPr lang="en-ZA" sz="1137" dirty="0">
                <a:latin typeface="Gill Sans MT" panose="020B0502020104020203" pitchFamily="34" charset="0"/>
              </a:endParaRPr>
            </a:p>
          </p:txBody>
        </p:sp>
        <p:sp>
          <p:nvSpPr>
            <p:cNvPr id="14" name="Oval 12"/>
            <p:cNvSpPr>
              <a:spLocks noChangeArrowheads="1"/>
            </p:cNvSpPr>
            <p:nvPr>
              <p:custDataLst>
                <p:tags r:id="rId5"/>
              </p:custDataLst>
            </p:nvPr>
          </p:nvSpPr>
          <p:spPr bwMode="gray">
            <a:xfrm>
              <a:off x="3458393" y="2128101"/>
              <a:ext cx="1751667" cy="249019"/>
            </a:xfrm>
            <a:prstGeom prst="ellipse">
              <a:avLst/>
            </a:prstGeom>
            <a:gradFill rotWithShape="1">
              <a:gsLst>
                <a:gs pos="0">
                  <a:srgbClr val="969696"/>
                </a:gs>
                <a:gs pos="100000">
                  <a:schemeClr val="bg1"/>
                </a:gs>
              </a:gsLst>
              <a:path path="shape">
                <a:fillToRect l="50000" t="50000" r="50000" b="50000"/>
              </a:path>
            </a:gradFill>
            <a:ln w="9525">
              <a:solidFill>
                <a:schemeClr val="bg1"/>
              </a:solidFill>
              <a:round/>
              <a:headEnd/>
              <a:tailEnd/>
            </a:ln>
          </p:spPr>
          <p:txBody>
            <a:bodyPr wrap="none" anchor="ctr"/>
            <a:lstStyle/>
            <a:p>
              <a:pPr algn="l"/>
              <a:endParaRPr lang="en-ZA" sz="1137">
                <a:latin typeface="Gill Sans MT" panose="020B0502020104020203" pitchFamily="34" charset="0"/>
              </a:endParaRPr>
            </a:p>
          </p:txBody>
        </p:sp>
        <p:sp>
          <p:nvSpPr>
            <p:cNvPr id="15" name="Oval 13"/>
            <p:cNvSpPr>
              <a:spLocks noChangeArrowheads="1"/>
            </p:cNvSpPr>
            <p:nvPr>
              <p:custDataLst>
                <p:tags r:id="rId6"/>
              </p:custDataLst>
            </p:nvPr>
          </p:nvSpPr>
          <p:spPr bwMode="gray">
            <a:xfrm>
              <a:off x="3254570" y="1107454"/>
              <a:ext cx="2159313" cy="1210673"/>
            </a:xfrm>
            <a:prstGeom prst="ellipse">
              <a:avLst/>
            </a:prstGeom>
            <a:solidFill>
              <a:srgbClr val="FFC000"/>
            </a:solidFill>
            <a:ln w="9525">
              <a:noFill/>
              <a:round/>
              <a:headEnd/>
              <a:tailEnd/>
            </a:ln>
          </p:spPr>
          <p:txBody>
            <a:bodyPr wrap="none" lIns="0" tIns="0" rIns="0" bIns="0" anchor="ctr" anchorCtr="1"/>
            <a:lstStyle/>
            <a:p>
              <a:pPr algn="ctr" defTabSz="843424">
                <a:buClr>
                  <a:schemeClr val="tx2"/>
                </a:buClr>
              </a:pPr>
              <a:r>
                <a:rPr lang="en-ZA" sz="1137" b="1">
                  <a:latin typeface="Gill Sans MT" panose="020B0502020104020203" pitchFamily="34" charset="0"/>
                </a:rPr>
                <a:t>Poor </a:t>
              </a:r>
            </a:p>
            <a:p>
              <a:pPr algn="ctr" defTabSz="843424">
                <a:buClr>
                  <a:schemeClr val="tx2"/>
                </a:buClr>
              </a:pPr>
              <a:r>
                <a:rPr lang="en-ZA" sz="1137" b="1">
                  <a:latin typeface="Gill Sans MT" panose="020B0502020104020203" pitchFamily="34" charset="0"/>
                </a:rPr>
                <a:t>educational </a:t>
              </a:r>
            </a:p>
            <a:p>
              <a:pPr algn="ctr" defTabSz="843424">
                <a:buClr>
                  <a:schemeClr val="tx2"/>
                </a:buClr>
              </a:pPr>
              <a:r>
                <a:rPr lang="en-ZA" sz="1137" b="1">
                  <a:latin typeface="Gill Sans MT" panose="020B0502020104020203" pitchFamily="34" charset="0"/>
                </a:rPr>
                <a:t>outcomes</a:t>
              </a:r>
              <a:endParaRPr lang="en-ZA" sz="1137">
                <a:latin typeface="Gill Sans MT" panose="020B0502020104020203" pitchFamily="34" charset="0"/>
              </a:endParaRPr>
            </a:p>
          </p:txBody>
        </p:sp>
        <p:sp>
          <p:nvSpPr>
            <p:cNvPr id="16" name="Oval 16"/>
            <p:cNvSpPr>
              <a:spLocks noChangeArrowheads="1"/>
            </p:cNvSpPr>
            <p:nvPr>
              <p:custDataLst>
                <p:tags r:id="rId7"/>
              </p:custDataLst>
            </p:nvPr>
          </p:nvSpPr>
          <p:spPr bwMode="gray">
            <a:xfrm>
              <a:off x="1676994" y="3069438"/>
              <a:ext cx="1512473" cy="249685"/>
            </a:xfrm>
            <a:prstGeom prst="ellipse">
              <a:avLst/>
            </a:prstGeom>
            <a:gradFill rotWithShape="1">
              <a:gsLst>
                <a:gs pos="0">
                  <a:srgbClr val="969696"/>
                </a:gs>
                <a:gs pos="100000">
                  <a:schemeClr val="bg1"/>
                </a:gs>
              </a:gsLst>
              <a:path path="shape">
                <a:fillToRect l="50000" t="50000" r="50000" b="50000"/>
              </a:path>
            </a:gradFill>
            <a:ln w="9525">
              <a:solidFill>
                <a:schemeClr val="bg1"/>
              </a:solidFill>
              <a:round/>
              <a:headEnd/>
              <a:tailEnd/>
            </a:ln>
          </p:spPr>
          <p:txBody>
            <a:bodyPr wrap="none" anchor="ctr"/>
            <a:lstStyle/>
            <a:p>
              <a:pPr algn="l"/>
              <a:endParaRPr lang="en-ZA" sz="1137">
                <a:latin typeface="Gill Sans MT" panose="020B0502020104020203" pitchFamily="34" charset="0"/>
              </a:endParaRPr>
            </a:p>
          </p:txBody>
        </p:sp>
        <p:sp>
          <p:nvSpPr>
            <p:cNvPr id="17" name="Oval 17"/>
            <p:cNvSpPr>
              <a:spLocks noChangeArrowheads="1"/>
            </p:cNvSpPr>
            <p:nvPr>
              <p:custDataLst>
                <p:tags r:id="rId8"/>
              </p:custDataLst>
            </p:nvPr>
          </p:nvSpPr>
          <p:spPr bwMode="gray">
            <a:xfrm>
              <a:off x="1513983" y="1895345"/>
              <a:ext cx="1865383" cy="1212213"/>
            </a:xfrm>
            <a:prstGeom prst="ellipse">
              <a:avLst/>
            </a:prstGeom>
            <a:solidFill>
              <a:schemeClr val="bg1">
                <a:lumMod val="95000"/>
              </a:schemeClr>
            </a:solidFill>
            <a:ln w="9525">
              <a:noFill/>
              <a:round/>
              <a:headEnd/>
              <a:tailEnd/>
            </a:ln>
          </p:spPr>
          <p:txBody>
            <a:bodyPr wrap="none" lIns="0" tIns="0" rIns="0" bIns="0" anchor="ctr" anchorCtr="1"/>
            <a:lstStyle/>
            <a:p>
              <a:pPr defTabSz="843424">
                <a:buClr>
                  <a:schemeClr val="tx2"/>
                </a:buClr>
              </a:pPr>
              <a:r>
                <a:rPr lang="en-ZA" sz="1137" b="1">
                  <a:latin typeface="Gill Sans MT" panose="020B0502020104020203" pitchFamily="34" charset="0"/>
                </a:rPr>
                <a:t>Crumbling </a:t>
              </a:r>
              <a:br>
                <a:rPr lang="en-ZA" sz="1137" b="1">
                  <a:latin typeface="Gill Sans MT" panose="020B0502020104020203" pitchFamily="34" charset="0"/>
                </a:rPr>
              </a:br>
              <a:r>
                <a:rPr lang="en-ZA" sz="1137" b="1">
                  <a:latin typeface="Gill Sans MT" panose="020B0502020104020203" pitchFamily="34" charset="0"/>
                </a:rPr>
                <a:t>infrastructure</a:t>
              </a:r>
              <a:endParaRPr lang="en-ZA" sz="1137">
                <a:latin typeface="Gill Sans MT" panose="020B0502020104020203" pitchFamily="34" charset="0"/>
              </a:endParaRPr>
            </a:p>
          </p:txBody>
        </p:sp>
        <p:sp>
          <p:nvSpPr>
            <p:cNvPr id="18" name="Oval 20"/>
            <p:cNvSpPr>
              <a:spLocks noChangeArrowheads="1"/>
            </p:cNvSpPr>
            <p:nvPr>
              <p:custDataLst>
                <p:tags r:id="rId9"/>
              </p:custDataLst>
            </p:nvPr>
          </p:nvSpPr>
          <p:spPr bwMode="gray">
            <a:xfrm>
              <a:off x="1059887" y="4567520"/>
              <a:ext cx="1512473" cy="249267"/>
            </a:xfrm>
            <a:prstGeom prst="ellipse">
              <a:avLst/>
            </a:prstGeom>
            <a:gradFill rotWithShape="1">
              <a:gsLst>
                <a:gs pos="0">
                  <a:srgbClr val="969696"/>
                </a:gs>
                <a:gs pos="100000">
                  <a:schemeClr val="bg1"/>
                </a:gs>
              </a:gsLst>
              <a:path path="shape">
                <a:fillToRect l="50000" t="50000" r="50000" b="50000"/>
              </a:path>
            </a:gradFill>
            <a:ln w="9525">
              <a:solidFill>
                <a:schemeClr val="bg1"/>
              </a:solidFill>
              <a:round/>
              <a:headEnd/>
              <a:tailEnd/>
            </a:ln>
          </p:spPr>
          <p:txBody>
            <a:bodyPr wrap="none" anchor="ctr"/>
            <a:lstStyle/>
            <a:p>
              <a:pPr algn="l"/>
              <a:endParaRPr lang="en-ZA" sz="1137">
                <a:latin typeface="Gill Sans MT" panose="020B0502020104020203" pitchFamily="34" charset="0"/>
              </a:endParaRPr>
            </a:p>
          </p:txBody>
        </p:sp>
        <p:sp>
          <p:nvSpPr>
            <p:cNvPr id="19" name="Oval 21"/>
            <p:cNvSpPr>
              <a:spLocks noChangeArrowheads="1"/>
            </p:cNvSpPr>
            <p:nvPr>
              <p:custDataLst>
                <p:tags r:id="rId10"/>
              </p:custDataLst>
            </p:nvPr>
          </p:nvSpPr>
          <p:spPr bwMode="gray">
            <a:xfrm>
              <a:off x="883432" y="3471507"/>
              <a:ext cx="1865383" cy="1210180"/>
            </a:xfrm>
            <a:prstGeom prst="ellipse">
              <a:avLst/>
            </a:prstGeom>
            <a:solidFill>
              <a:schemeClr val="bg1">
                <a:lumMod val="95000"/>
              </a:schemeClr>
            </a:solidFill>
            <a:ln w="9525">
              <a:noFill/>
              <a:round/>
              <a:headEnd/>
              <a:tailEnd/>
            </a:ln>
          </p:spPr>
          <p:txBody>
            <a:bodyPr wrap="none" lIns="0" tIns="0" rIns="0" bIns="0" anchor="ctr" anchorCtr="1"/>
            <a:lstStyle/>
            <a:p>
              <a:pPr algn="ctr" defTabSz="843424">
                <a:buClr>
                  <a:schemeClr val="tx2"/>
                </a:buClr>
              </a:pPr>
              <a:r>
                <a:rPr lang="en-ZA" sz="1137" b="1" dirty="0">
                  <a:latin typeface="Gill Sans MT" panose="020B0502020104020203" pitchFamily="34" charset="0"/>
                </a:rPr>
                <a:t>Bad use of </a:t>
              </a:r>
            </a:p>
            <a:p>
              <a:pPr algn="ctr" defTabSz="843424">
                <a:buClr>
                  <a:schemeClr val="tx2"/>
                </a:buClr>
              </a:pPr>
              <a:r>
                <a:rPr lang="en-ZA" sz="1137" b="1" dirty="0">
                  <a:latin typeface="Gill Sans MT" panose="020B0502020104020203" pitchFamily="34" charset="0"/>
                </a:rPr>
                <a:t>natural resources</a:t>
              </a:r>
              <a:endParaRPr lang="en-ZA" sz="1137" dirty="0">
                <a:latin typeface="Gill Sans MT" panose="020B0502020104020203" pitchFamily="34" charset="0"/>
              </a:endParaRPr>
            </a:p>
          </p:txBody>
        </p:sp>
        <p:sp>
          <p:nvSpPr>
            <p:cNvPr id="20" name="Oval 24"/>
            <p:cNvSpPr>
              <a:spLocks noChangeArrowheads="1"/>
            </p:cNvSpPr>
            <p:nvPr>
              <p:custDataLst>
                <p:tags r:id="rId11"/>
              </p:custDataLst>
            </p:nvPr>
          </p:nvSpPr>
          <p:spPr bwMode="gray">
            <a:xfrm>
              <a:off x="1869423" y="6040553"/>
              <a:ext cx="1512473" cy="249267"/>
            </a:xfrm>
            <a:prstGeom prst="ellipse">
              <a:avLst/>
            </a:prstGeom>
            <a:gradFill rotWithShape="1">
              <a:gsLst>
                <a:gs pos="0">
                  <a:srgbClr val="969696"/>
                </a:gs>
                <a:gs pos="100000">
                  <a:schemeClr val="bg1"/>
                </a:gs>
              </a:gsLst>
              <a:path path="shape">
                <a:fillToRect l="50000" t="50000" r="50000" b="50000"/>
              </a:path>
            </a:gradFill>
            <a:ln w="9525">
              <a:solidFill>
                <a:schemeClr val="bg1"/>
              </a:solidFill>
              <a:round/>
              <a:headEnd/>
              <a:tailEnd/>
            </a:ln>
          </p:spPr>
          <p:txBody>
            <a:bodyPr wrap="none" anchor="ctr"/>
            <a:lstStyle/>
            <a:p>
              <a:pPr algn="l"/>
              <a:endParaRPr lang="en-ZA" sz="1137">
                <a:latin typeface="Gill Sans MT" panose="020B0502020104020203" pitchFamily="34" charset="0"/>
              </a:endParaRPr>
            </a:p>
          </p:txBody>
        </p:sp>
        <p:sp>
          <p:nvSpPr>
            <p:cNvPr id="21" name="Oval 25"/>
            <p:cNvSpPr>
              <a:spLocks noChangeArrowheads="1"/>
            </p:cNvSpPr>
            <p:nvPr>
              <p:custDataLst>
                <p:tags r:id="rId12"/>
              </p:custDataLst>
            </p:nvPr>
          </p:nvSpPr>
          <p:spPr bwMode="gray">
            <a:xfrm>
              <a:off x="1692968" y="4944540"/>
              <a:ext cx="1865383" cy="1210180"/>
            </a:xfrm>
            <a:prstGeom prst="ellipse">
              <a:avLst/>
            </a:prstGeom>
            <a:solidFill>
              <a:schemeClr val="bg1">
                <a:lumMod val="95000"/>
              </a:schemeClr>
            </a:solidFill>
            <a:ln w="9525">
              <a:noFill/>
              <a:round/>
              <a:headEnd/>
              <a:tailEnd/>
            </a:ln>
          </p:spPr>
          <p:txBody>
            <a:bodyPr wrap="none" lIns="0" tIns="0" rIns="0" bIns="0" anchor="ctr" anchorCtr="1"/>
            <a:lstStyle/>
            <a:p>
              <a:pPr defTabSz="843424">
                <a:buClr>
                  <a:schemeClr val="tx2"/>
                </a:buClr>
              </a:pPr>
              <a:r>
                <a:rPr lang="en-ZA" sz="1137" b="1">
                  <a:latin typeface="Gill Sans MT" panose="020B0502020104020203" pitchFamily="34" charset="0"/>
                </a:rPr>
                <a:t>Corruption</a:t>
              </a:r>
              <a:endParaRPr lang="en-ZA" sz="1137">
                <a:latin typeface="Gill Sans MT" panose="020B0502020104020203" pitchFamily="34" charset="0"/>
              </a:endParaRPr>
            </a:p>
          </p:txBody>
        </p:sp>
        <p:sp>
          <p:nvSpPr>
            <p:cNvPr id="22" name="Oval 28"/>
            <p:cNvSpPr>
              <a:spLocks noChangeArrowheads="1"/>
            </p:cNvSpPr>
            <p:nvPr>
              <p:custDataLst>
                <p:tags r:id="rId13"/>
              </p:custDataLst>
            </p:nvPr>
          </p:nvSpPr>
          <p:spPr bwMode="gray">
            <a:xfrm>
              <a:off x="6383174" y="6159154"/>
              <a:ext cx="1511141" cy="249185"/>
            </a:xfrm>
            <a:prstGeom prst="ellipse">
              <a:avLst/>
            </a:prstGeom>
            <a:gradFill rotWithShape="1">
              <a:gsLst>
                <a:gs pos="0">
                  <a:srgbClr val="969696"/>
                </a:gs>
                <a:gs pos="100000">
                  <a:schemeClr val="bg1"/>
                </a:gs>
              </a:gsLst>
              <a:path path="shape">
                <a:fillToRect l="50000" t="50000" r="50000" b="50000"/>
              </a:path>
            </a:gradFill>
            <a:ln w="9525">
              <a:solidFill>
                <a:schemeClr val="bg1"/>
              </a:solidFill>
              <a:round/>
              <a:headEnd/>
              <a:tailEnd/>
            </a:ln>
          </p:spPr>
          <p:txBody>
            <a:bodyPr wrap="none" anchor="ctr"/>
            <a:lstStyle/>
            <a:p>
              <a:pPr algn="l"/>
              <a:endParaRPr lang="en-ZA" sz="1137">
                <a:latin typeface="Gill Sans MT" panose="020B0502020104020203" pitchFamily="34" charset="0"/>
              </a:endParaRPr>
            </a:p>
          </p:txBody>
        </p:sp>
        <p:sp>
          <p:nvSpPr>
            <p:cNvPr id="23" name="Oval 29"/>
            <p:cNvSpPr>
              <a:spLocks noChangeArrowheads="1"/>
            </p:cNvSpPr>
            <p:nvPr>
              <p:custDataLst>
                <p:tags r:id="rId14"/>
              </p:custDataLst>
            </p:nvPr>
          </p:nvSpPr>
          <p:spPr bwMode="gray">
            <a:xfrm>
              <a:off x="6138033" y="5101542"/>
              <a:ext cx="1863742" cy="1209787"/>
            </a:xfrm>
            <a:prstGeom prst="ellipse">
              <a:avLst/>
            </a:prstGeom>
            <a:solidFill>
              <a:schemeClr val="bg1">
                <a:lumMod val="95000"/>
              </a:schemeClr>
            </a:solidFill>
            <a:ln w="9525">
              <a:noFill/>
              <a:round/>
              <a:headEnd/>
              <a:tailEnd/>
            </a:ln>
          </p:spPr>
          <p:txBody>
            <a:bodyPr wrap="none" lIns="0" tIns="0" rIns="0" bIns="0" anchor="ctr" anchorCtr="1"/>
            <a:lstStyle/>
            <a:p>
              <a:pPr algn="ctr" defTabSz="843424">
                <a:buClr>
                  <a:schemeClr val="tx2"/>
                </a:buClr>
              </a:pPr>
              <a:r>
                <a:rPr lang="en-ZA" sz="1137" b="1" dirty="0">
                  <a:latin typeface="Gill Sans MT" panose="020B0502020104020203" pitchFamily="34" charset="0"/>
                </a:rPr>
                <a:t>Workers living </a:t>
              </a:r>
            </a:p>
            <a:p>
              <a:pPr algn="ctr" defTabSz="843424">
                <a:buClr>
                  <a:schemeClr val="tx2"/>
                </a:buClr>
              </a:pPr>
              <a:r>
                <a:rPr lang="en-ZA" sz="1137" b="1" dirty="0">
                  <a:latin typeface="Gill Sans MT" panose="020B0502020104020203" pitchFamily="34" charset="0"/>
                </a:rPr>
                <a:t>far from places </a:t>
              </a:r>
            </a:p>
            <a:p>
              <a:pPr algn="ctr" defTabSz="843424">
                <a:buClr>
                  <a:schemeClr val="tx2"/>
                </a:buClr>
              </a:pPr>
              <a:r>
                <a:rPr lang="en-ZA" sz="1137" b="1" dirty="0">
                  <a:latin typeface="Gill Sans MT" panose="020B0502020104020203" pitchFamily="34" charset="0"/>
                </a:rPr>
                <a:t>of work </a:t>
              </a:r>
            </a:p>
          </p:txBody>
        </p:sp>
        <p:sp>
          <p:nvSpPr>
            <p:cNvPr id="24" name="Oval 32"/>
            <p:cNvSpPr>
              <a:spLocks noChangeArrowheads="1"/>
            </p:cNvSpPr>
            <p:nvPr>
              <p:custDataLst>
                <p:tags r:id="rId15"/>
              </p:custDataLst>
            </p:nvPr>
          </p:nvSpPr>
          <p:spPr bwMode="gray">
            <a:xfrm>
              <a:off x="7296041" y="4569495"/>
              <a:ext cx="1511817" cy="249251"/>
            </a:xfrm>
            <a:prstGeom prst="ellipse">
              <a:avLst/>
            </a:prstGeom>
            <a:gradFill rotWithShape="1">
              <a:gsLst>
                <a:gs pos="0">
                  <a:srgbClr val="969696"/>
                </a:gs>
                <a:gs pos="100000">
                  <a:schemeClr val="bg1"/>
                </a:gs>
              </a:gsLst>
              <a:path path="shape">
                <a:fillToRect l="50000" t="50000" r="50000" b="50000"/>
              </a:path>
            </a:gradFill>
            <a:ln w="9525">
              <a:solidFill>
                <a:schemeClr val="bg1"/>
              </a:solidFill>
              <a:round/>
              <a:headEnd/>
              <a:tailEnd/>
            </a:ln>
          </p:spPr>
          <p:txBody>
            <a:bodyPr wrap="none" anchor="ctr"/>
            <a:lstStyle/>
            <a:p>
              <a:pPr algn="l"/>
              <a:endParaRPr lang="en-ZA" sz="1137">
                <a:latin typeface="Gill Sans MT" panose="020B0502020104020203" pitchFamily="34" charset="0"/>
              </a:endParaRPr>
            </a:p>
          </p:txBody>
        </p:sp>
        <p:sp>
          <p:nvSpPr>
            <p:cNvPr id="25" name="Oval 33"/>
            <p:cNvSpPr>
              <a:spLocks noChangeArrowheads="1"/>
            </p:cNvSpPr>
            <p:nvPr>
              <p:custDataLst>
                <p:tags r:id="rId16"/>
              </p:custDataLst>
            </p:nvPr>
          </p:nvSpPr>
          <p:spPr bwMode="gray">
            <a:xfrm>
              <a:off x="7023914" y="3783689"/>
              <a:ext cx="1864574" cy="1210105"/>
            </a:xfrm>
            <a:prstGeom prst="ellipse">
              <a:avLst/>
            </a:prstGeom>
            <a:solidFill>
              <a:schemeClr val="bg1">
                <a:lumMod val="95000"/>
              </a:schemeClr>
            </a:solidFill>
            <a:ln w="9525">
              <a:noFill/>
              <a:round/>
              <a:headEnd/>
              <a:tailEnd/>
            </a:ln>
          </p:spPr>
          <p:txBody>
            <a:bodyPr wrap="none" lIns="0" tIns="0" rIns="0" bIns="0" anchor="ctr" anchorCtr="1"/>
            <a:lstStyle/>
            <a:p>
              <a:pPr defTabSz="843424">
                <a:buClr>
                  <a:schemeClr val="tx2"/>
                </a:buClr>
              </a:pPr>
              <a:r>
                <a:rPr lang="en-ZA" sz="1137" b="1">
                  <a:latin typeface="Gill Sans MT" panose="020B0502020104020203" pitchFamily="34" charset="0"/>
                </a:rPr>
                <a:t>Public service</a:t>
              </a:r>
              <a:br>
                <a:rPr lang="en-ZA" sz="1137" b="1">
                  <a:latin typeface="Gill Sans MT" panose="020B0502020104020203" pitchFamily="34" charset="0"/>
                </a:rPr>
              </a:br>
              <a:r>
                <a:rPr lang="en-ZA" sz="1137" b="1">
                  <a:latin typeface="Gill Sans MT" panose="020B0502020104020203" pitchFamily="34" charset="0"/>
                </a:rPr>
                <a:t>performance is </a:t>
              </a:r>
              <a:br>
                <a:rPr lang="en-ZA" sz="1137" b="1">
                  <a:latin typeface="Gill Sans MT" panose="020B0502020104020203" pitchFamily="34" charset="0"/>
                </a:rPr>
              </a:br>
              <a:r>
                <a:rPr lang="en-ZA" sz="1137" b="1">
                  <a:latin typeface="Gill Sans MT" panose="020B0502020104020203" pitchFamily="34" charset="0"/>
                </a:rPr>
                <a:t>uneven</a:t>
              </a:r>
              <a:endParaRPr lang="en-ZA" sz="1137">
                <a:latin typeface="Gill Sans MT" panose="020B0502020104020203" pitchFamily="34" charset="0"/>
              </a:endParaRPr>
            </a:p>
          </p:txBody>
        </p:sp>
        <p:sp>
          <p:nvSpPr>
            <p:cNvPr id="26" name="Oval 34"/>
            <p:cNvSpPr>
              <a:spLocks noChangeArrowheads="1"/>
            </p:cNvSpPr>
            <p:nvPr>
              <p:custDataLst>
                <p:tags r:id="rId17"/>
              </p:custDataLst>
            </p:nvPr>
          </p:nvSpPr>
          <p:spPr bwMode="gray">
            <a:xfrm rot="916198">
              <a:off x="6768584" y="1392019"/>
              <a:ext cx="529136" cy="218809"/>
            </a:xfrm>
            <a:prstGeom prst="ellipse">
              <a:avLst/>
            </a:prstGeom>
            <a:gradFill rotWithShape="1">
              <a:gsLst>
                <a:gs pos="0">
                  <a:schemeClr val="bg1"/>
                </a:gs>
                <a:gs pos="100000">
                  <a:schemeClr val="folHlink"/>
                </a:gs>
              </a:gsLst>
              <a:path path="shape">
                <a:fillToRect l="50000" t="50000" r="50000" b="50000"/>
              </a:path>
            </a:gradFill>
            <a:ln w="9525">
              <a:noFill/>
              <a:round/>
              <a:headEnd/>
              <a:tailEnd/>
            </a:ln>
          </p:spPr>
          <p:txBody>
            <a:bodyPr wrap="none" anchor="ctr"/>
            <a:lstStyle/>
            <a:p>
              <a:pPr algn="l"/>
              <a:endParaRPr lang="en-ZA" sz="1137">
                <a:latin typeface="Gill Sans MT" panose="020B0502020104020203" pitchFamily="34" charset="0"/>
              </a:endParaRPr>
            </a:p>
          </p:txBody>
        </p:sp>
        <p:sp>
          <p:nvSpPr>
            <p:cNvPr id="27" name="Oval 36"/>
            <p:cNvSpPr>
              <a:spLocks noChangeArrowheads="1"/>
            </p:cNvSpPr>
            <p:nvPr>
              <p:custDataLst>
                <p:tags r:id="rId18"/>
              </p:custDataLst>
            </p:nvPr>
          </p:nvSpPr>
          <p:spPr bwMode="gray">
            <a:xfrm>
              <a:off x="7124025" y="3417437"/>
              <a:ext cx="1512473" cy="249551"/>
            </a:xfrm>
            <a:prstGeom prst="ellipse">
              <a:avLst/>
            </a:prstGeom>
            <a:gradFill rotWithShape="1">
              <a:gsLst>
                <a:gs pos="0">
                  <a:srgbClr val="969696"/>
                </a:gs>
                <a:gs pos="100000">
                  <a:schemeClr val="bg1"/>
                </a:gs>
              </a:gsLst>
              <a:path path="shape">
                <a:fillToRect l="50000" t="50000" r="50000" b="50000"/>
              </a:path>
            </a:gradFill>
            <a:ln w="9525">
              <a:solidFill>
                <a:schemeClr val="bg1"/>
              </a:solidFill>
              <a:round/>
              <a:headEnd/>
              <a:tailEnd/>
            </a:ln>
          </p:spPr>
          <p:txBody>
            <a:bodyPr wrap="none" anchor="ctr"/>
            <a:lstStyle/>
            <a:p>
              <a:pPr algn="l"/>
              <a:endParaRPr lang="en-ZA" sz="1137">
                <a:latin typeface="Gill Sans MT" panose="020B0502020104020203" pitchFamily="34" charset="0"/>
              </a:endParaRPr>
            </a:p>
          </p:txBody>
        </p:sp>
        <p:sp>
          <p:nvSpPr>
            <p:cNvPr id="28" name="Oval 37"/>
            <p:cNvSpPr>
              <a:spLocks noChangeArrowheads="1"/>
            </p:cNvSpPr>
            <p:nvPr>
              <p:custDataLst>
                <p:tags r:id="rId19"/>
              </p:custDataLst>
            </p:nvPr>
          </p:nvSpPr>
          <p:spPr bwMode="gray">
            <a:xfrm>
              <a:off x="6947570" y="2320171"/>
              <a:ext cx="1865383" cy="1211564"/>
            </a:xfrm>
            <a:prstGeom prst="ellipse">
              <a:avLst/>
            </a:prstGeom>
            <a:solidFill>
              <a:schemeClr val="bg1">
                <a:lumMod val="95000"/>
              </a:schemeClr>
            </a:solidFill>
            <a:ln w="9525">
              <a:noFill/>
              <a:round/>
              <a:headEnd/>
              <a:tailEnd/>
            </a:ln>
          </p:spPr>
          <p:txBody>
            <a:bodyPr wrap="none" lIns="0" tIns="0" rIns="0" bIns="0" anchor="ctr" anchorCtr="1"/>
            <a:lstStyle/>
            <a:p>
              <a:pPr defTabSz="843424">
                <a:buClr>
                  <a:schemeClr val="tx2"/>
                </a:buClr>
              </a:pPr>
              <a:r>
                <a:rPr lang="en-ZA" sz="1137" b="1" dirty="0">
                  <a:latin typeface="Gill Sans MT" panose="020B0502020104020203" pitchFamily="34" charset="0"/>
                </a:rPr>
                <a:t>Divided </a:t>
              </a:r>
              <a:br>
                <a:rPr lang="en-ZA" sz="1137" b="1" dirty="0">
                  <a:latin typeface="Gill Sans MT" panose="020B0502020104020203" pitchFamily="34" charset="0"/>
                </a:rPr>
              </a:br>
              <a:r>
                <a:rPr lang="en-ZA" sz="1137" b="1" dirty="0">
                  <a:latin typeface="Gill Sans MT" panose="020B0502020104020203" pitchFamily="34" charset="0"/>
                </a:rPr>
                <a:t>communities</a:t>
              </a:r>
              <a:endParaRPr lang="en-ZA" sz="1137" dirty="0">
                <a:latin typeface="Gill Sans MT" panose="020B0502020104020203" pitchFamily="34" charset="0"/>
              </a:endParaRPr>
            </a:p>
          </p:txBody>
        </p:sp>
        <p:sp>
          <p:nvSpPr>
            <p:cNvPr id="29" name="Oval 21"/>
            <p:cNvSpPr>
              <a:spLocks noChangeArrowheads="1"/>
            </p:cNvSpPr>
            <p:nvPr>
              <p:custDataLst>
                <p:tags r:id="rId20"/>
              </p:custDataLst>
            </p:nvPr>
          </p:nvSpPr>
          <p:spPr bwMode="gray">
            <a:xfrm>
              <a:off x="5660193" y="1216550"/>
              <a:ext cx="1865383" cy="1209827"/>
            </a:xfrm>
            <a:prstGeom prst="ellipse">
              <a:avLst/>
            </a:prstGeom>
            <a:solidFill>
              <a:schemeClr val="bg1">
                <a:lumMod val="95000"/>
              </a:schemeClr>
            </a:solidFill>
            <a:ln w="9525">
              <a:noFill/>
              <a:round/>
              <a:headEnd/>
              <a:tailEnd/>
            </a:ln>
          </p:spPr>
          <p:txBody>
            <a:bodyPr wrap="none" lIns="0" tIns="0" rIns="0" bIns="0" anchor="ctr" anchorCtr="1"/>
            <a:lstStyle/>
            <a:p>
              <a:pPr defTabSz="843424">
                <a:buClr>
                  <a:schemeClr val="tx2"/>
                </a:buClr>
              </a:pPr>
              <a:r>
                <a:rPr lang="en-ZA" sz="1137" b="1">
                  <a:latin typeface="Gill Sans MT" panose="020B0502020104020203" pitchFamily="34" charset="0"/>
                </a:rPr>
                <a:t>High </a:t>
              </a:r>
            </a:p>
            <a:p>
              <a:pPr defTabSz="843424">
                <a:buClr>
                  <a:schemeClr val="tx2"/>
                </a:buClr>
              </a:pPr>
              <a:r>
                <a:rPr lang="en-ZA" sz="1137" b="1">
                  <a:latin typeface="Gill Sans MT" panose="020B0502020104020203" pitchFamily="34" charset="0"/>
                </a:rPr>
                <a:t>disease </a:t>
              </a:r>
            </a:p>
            <a:p>
              <a:pPr defTabSz="843424">
                <a:buClr>
                  <a:schemeClr val="tx2"/>
                </a:buClr>
              </a:pPr>
              <a:r>
                <a:rPr lang="en-ZA" sz="1137" b="1">
                  <a:latin typeface="Gill Sans MT" panose="020B0502020104020203" pitchFamily="34" charset="0"/>
                </a:rPr>
                <a:t>burden</a:t>
              </a:r>
              <a:endParaRPr lang="en-ZA" sz="1137">
                <a:latin typeface="Gill Sans MT" panose="020B0502020104020203" pitchFamily="34" charset="0"/>
              </a:endParaRPr>
            </a:p>
          </p:txBody>
        </p:sp>
      </p:grpSp>
      <p:pic>
        <p:nvPicPr>
          <p:cNvPr id="30" name="Picture 4" descr="south_africa flag"/>
          <p:cNvPicPr>
            <a:picLocks noChangeAspect="1" noChangeArrowheads="1" noCrop="1"/>
          </p:cNvPicPr>
          <p:nvPr/>
        </p:nvPicPr>
        <p:blipFill>
          <a:blip r:embed="rId23" cstate="print"/>
          <a:srcRect/>
          <a:stretch>
            <a:fillRect/>
          </a:stretch>
        </p:blipFill>
        <p:spPr bwMode="auto">
          <a:xfrm>
            <a:off x="10911831" y="129564"/>
            <a:ext cx="1080120" cy="635140"/>
          </a:xfrm>
          <a:prstGeom prst="rect">
            <a:avLst/>
          </a:prstGeom>
          <a:noFill/>
        </p:spPr>
      </p:pic>
    </p:spTree>
    <p:extLst>
      <p:ext uri="{BB962C8B-B14F-4D97-AF65-F5344CB8AC3E}">
        <p14:creationId xmlns:p14="http://schemas.microsoft.com/office/powerpoint/2010/main" val="345928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31"/>
            <a:ext cx="10515600" cy="900752"/>
          </a:xfrm>
        </p:spPr>
        <p:txBody>
          <a:bodyPr/>
          <a:lstStyle/>
          <a:p>
            <a:r>
              <a:rPr lang="en-ZA" dirty="0" smtClean="0"/>
              <a:t>The Vision Statement</a:t>
            </a:r>
            <a:endParaRPr lang="en-GB" dirty="0"/>
          </a:p>
        </p:txBody>
      </p:sp>
      <p:sp>
        <p:nvSpPr>
          <p:cNvPr id="3" name="Content Placeholder 2"/>
          <p:cNvSpPr>
            <a:spLocks noGrp="1"/>
          </p:cNvSpPr>
          <p:nvPr>
            <p:ph idx="1"/>
          </p:nvPr>
        </p:nvSpPr>
        <p:spPr>
          <a:xfrm>
            <a:off x="838200" y="1023583"/>
            <a:ext cx="10515600" cy="4995080"/>
          </a:xfrm>
        </p:spPr>
        <p:txBody>
          <a:bodyPr>
            <a:noAutofit/>
          </a:bodyPr>
          <a:lstStyle/>
          <a:p>
            <a:r>
              <a:rPr lang="en-ZA" dirty="0" smtClean="0"/>
              <a:t>Extract from the NDP:</a:t>
            </a:r>
          </a:p>
          <a:p>
            <a:pPr lvl="1"/>
            <a:r>
              <a:rPr lang="en-ZA" i="1" dirty="0" smtClean="0"/>
              <a:t>“We, the people of South Africa, have journeyed for since the long lines of our first democratic election on 27 April 1994, when we elected a government for us all. We began to tell a new story then. We have lived and renewed that story along the way. Now in 2030 we live in a country which we have remade. We have created a home where everybody feels free yet bounded to others; where everyone embraces their full potential. We are proud to be a community that cares…”</a:t>
            </a:r>
          </a:p>
          <a:p>
            <a:pPr marL="457200" lvl="1" indent="0">
              <a:buNone/>
            </a:pPr>
            <a:endParaRPr lang="en-ZA" i="1" dirty="0" smtClean="0"/>
          </a:p>
          <a:p>
            <a:r>
              <a:rPr lang="en-ZA" dirty="0" smtClean="0"/>
              <a:t>Therefore our vision is to </a:t>
            </a:r>
            <a:r>
              <a:rPr lang="en-ZA" dirty="0"/>
              <a:t>eliminate poverty, reduce inequality and unemployment</a:t>
            </a:r>
            <a:endParaRPr lang="en-GB" dirty="0"/>
          </a:p>
          <a:p>
            <a:r>
              <a:rPr lang="en-ZA" dirty="0" smtClean="0"/>
              <a:t>As our blueprint plan and vision 2030, the NDP captures the essence of what needs to be done, proposes specific policy actions, sets targets and identify mechanisms for effective implementation in key areas clustered into 15 chapters</a:t>
            </a:r>
          </a:p>
        </p:txBody>
      </p:sp>
    </p:spTree>
    <p:extLst>
      <p:ext uri="{BB962C8B-B14F-4D97-AF65-F5344CB8AC3E}">
        <p14:creationId xmlns:p14="http://schemas.microsoft.com/office/powerpoint/2010/main" val="24342456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3zGA1TEFUKaYmfTTian6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SaWRxB2lkCZ5CmxxeH_B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RpxH1J1m02NNFSQWV89I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eJnjE6_b0uj77cJt364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3zGA1TEFUKaYmfTTian6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eJnjE6_b0uj77cJt364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3zGA1TEFUKaYmfTTian6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eJnjE6_b0uj77cJt364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3zGA1TEFUKaYmfTTian6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eJnjE6_b0uj77cJt364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w0OOqMkOUWBRLeo_JqYr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3zGA1TEFUKaYmfTTian6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eJnjE6_b0uj77cJt364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3zGA1TEFUKaYmfTTian6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nMBstkdB906t5SBdlIsq0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eJnjE6_b0uj77cJt364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3zGA1TEFUKaYmfTTian6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3zGA1TEFUKaYmfTTian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PRW11nVGEKpBq.Lbf7_9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jI0uPpw6EGvWDbqjyBC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xhehvsKAEO.Hk5SGYHl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83osBKYd0.K7DnCabvdi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nVXYRkSCU21EdIxXKOiR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s8MCKPhEufIxV7Iodk.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6kXmwRHUqPwXUML4rOB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aa0e0f4-f263-427a-80da-7f3591d32fb2">ZKQJ7CNJYW2Z-83-66</_dlc_DocId>
    <_dlc_DocIdUrl xmlns="baa0e0f4-f263-427a-80da-7f3591d32fb2">
      <Url>http://www.dpme.gov.za/news/_layouts/DocIdRedir.aspx?ID=ZKQJ7CNJYW2Z-83-66</Url>
      <Description>ZKQJ7CNJYW2Z-83-66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DBD7A7F2DA30A48A83C7C44A05CB9B0" ma:contentTypeVersion="3" ma:contentTypeDescription="Create a new document." ma:contentTypeScope="" ma:versionID="fd3d923782a70df1305d305d78f0a8ed">
  <xsd:schema xmlns:xsd="http://www.w3.org/2001/XMLSchema" xmlns:xs="http://www.w3.org/2001/XMLSchema" xmlns:p="http://schemas.microsoft.com/office/2006/metadata/properties" xmlns:ns1="http://schemas.microsoft.com/sharepoint/v3" xmlns:ns2="baa0e0f4-f263-427a-80da-7f3591d32fb2" targetNamespace="http://schemas.microsoft.com/office/2006/metadata/properties" ma:root="true" ma:fieldsID="90b8905b2a6aafa0f0be2e4f640b3d63" ns1:_="" ns2:_="">
    <xsd:import namespace="http://schemas.microsoft.com/sharepoint/v3"/>
    <xsd:import namespace="baa0e0f4-f263-427a-80da-7f3591d32fb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a0e0f4-f263-427a-80da-7f3591d32fb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5F1687-5D6B-4972-AA9E-A47C5DCE8412}"/>
</file>

<file path=customXml/itemProps2.xml><?xml version="1.0" encoding="utf-8"?>
<ds:datastoreItem xmlns:ds="http://schemas.openxmlformats.org/officeDocument/2006/customXml" ds:itemID="{08FCDBDF-660D-4C3D-B0D9-2B8AF7749DF4}"/>
</file>

<file path=customXml/itemProps3.xml><?xml version="1.0" encoding="utf-8"?>
<ds:datastoreItem xmlns:ds="http://schemas.openxmlformats.org/officeDocument/2006/customXml" ds:itemID="{DBF1E5B0-34A1-4452-9910-F20B24A8276D}"/>
</file>

<file path=customXml/itemProps4.xml><?xml version="1.0" encoding="utf-8"?>
<ds:datastoreItem xmlns:ds="http://schemas.openxmlformats.org/officeDocument/2006/customXml" ds:itemID="{81483ADB-D457-4F6B-B00F-F978B9DE76B9}"/>
</file>

<file path=docProps/app.xml><?xml version="1.0" encoding="utf-8"?>
<Properties xmlns="http://schemas.openxmlformats.org/officeDocument/2006/extended-properties" xmlns:vt="http://schemas.openxmlformats.org/officeDocument/2006/docPropsVTypes">
  <TotalTime>558</TotalTime>
  <Words>2924</Words>
  <Application>Microsoft Office PowerPoint</Application>
  <PresentationFormat>Widescreen</PresentationFormat>
  <Paragraphs>287</Paragraphs>
  <Slides>33</Slides>
  <Notes>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7" baseType="lpstr">
      <vt:lpstr>Agency FB</vt:lpstr>
      <vt:lpstr>Arial</vt:lpstr>
      <vt:lpstr>Arial Black</vt:lpstr>
      <vt:lpstr>Arial Narrow</vt:lpstr>
      <vt:lpstr>Calibri</vt:lpstr>
      <vt:lpstr>Calibri Light</vt:lpstr>
      <vt:lpstr>Candara</vt:lpstr>
      <vt:lpstr>Courier New</vt:lpstr>
      <vt:lpstr>Gill Sans MT</vt:lpstr>
      <vt:lpstr>Open sans</vt:lpstr>
      <vt:lpstr>Open sans</vt:lpstr>
      <vt:lpstr>Wingdings</vt:lpstr>
      <vt:lpstr>Office Theme</vt:lpstr>
      <vt:lpstr>think-cell Slide</vt:lpstr>
      <vt:lpstr>Key Note Address by Hon. Mr Jeff Radebe,  MP and Minister in the Presidency for Planning, Monitoring and Evaluation and Chairperson of the National Planning Commission   Occasion: Vision 2030 Summit  THEME: Why the NDP forms the basis for all government activities?  Date: 9 June 2016, Emperor's Palace, Gauteng</vt:lpstr>
      <vt:lpstr>Aim</vt:lpstr>
      <vt:lpstr>The Birth of a New Democratic State</vt:lpstr>
      <vt:lpstr>National Building, Reconstruction and Development</vt:lpstr>
      <vt:lpstr>Two Decades of Freedom</vt:lpstr>
      <vt:lpstr>The First National Planning Commission is Inaugurated</vt:lpstr>
      <vt:lpstr>The History of the Commission </vt:lpstr>
      <vt:lpstr>Leading Development of Long-term Vision and Plan</vt:lpstr>
      <vt:lpstr>The Vision Statement</vt:lpstr>
      <vt:lpstr>The Broad Strategy of the NDP</vt:lpstr>
      <vt:lpstr>The NDP has a Few Key Aims</vt:lpstr>
      <vt:lpstr>The New National Planning Commission</vt:lpstr>
      <vt:lpstr>IMPLEMENTATION OF THE NDP</vt:lpstr>
      <vt:lpstr>The Medium-Term Strategic Framework</vt:lpstr>
      <vt:lpstr>PowerPoint Presentation</vt:lpstr>
      <vt:lpstr>Mapping the poverty headcount by Municipality Eastern Cape – 2001-2011 (SAMPI)</vt:lpstr>
      <vt:lpstr>PowerPoint Presentation</vt:lpstr>
      <vt:lpstr>PowerPoint Presentation</vt:lpstr>
      <vt:lpstr>Percentage of People Progressing From Low to Middle Living Standards has Increased</vt:lpstr>
      <vt:lpstr>PowerPoint Presentation</vt:lpstr>
      <vt:lpstr>PowerPoint Presentation</vt:lpstr>
      <vt:lpstr>PowerPoint Presentation</vt:lpstr>
      <vt:lpstr>PowerPoint Presentation</vt:lpstr>
      <vt:lpstr>Real GDP Growth:  </vt:lpstr>
      <vt:lpstr>Current practical initiatives to boost the economy</vt:lpstr>
      <vt:lpstr>Highlights from Operation Phakisa</vt:lpstr>
      <vt:lpstr>South African Growth in the context of Global Economic Growth</vt:lpstr>
      <vt:lpstr>PowerPoint Presentation</vt:lpstr>
      <vt:lpstr>Competitiveness of the Economy </vt:lpstr>
      <vt:lpstr>Affirmation of South Africa’s Credit Ratings by Various Global Rating Agencies is Welcomed</vt:lpstr>
      <vt:lpstr>Summary and Conclusion</vt:lpstr>
      <vt:lpstr>PowerPoint Presentation</vt:lpstr>
      <vt:lpstr>Working together we can move South Africa forward and Happy Youth Month       I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Implementation of the National Development Plan and Progress Made on Government-Business Engagements</dc:title>
  <dc:creator>Stanley Ntakumba</dc:creator>
  <cp:lastModifiedBy>Mmabatho Nhlapo</cp:lastModifiedBy>
  <cp:revision>59</cp:revision>
  <dcterms:created xsi:type="dcterms:W3CDTF">2016-06-01T10:20:50Z</dcterms:created>
  <dcterms:modified xsi:type="dcterms:W3CDTF">2016-06-10T06:31:54Z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0x0101000DBD7A7F2DA30A48A83C7C44A05CB9B0</vt:lpwstr>
  </property>
  <property fmtid="{D5CDD505-2E9C-101B-9397-08002B2CF9AE}" pid="3" name="_dlc_DocIdItemGuid">
    <vt:lpwstr>7690971a-d422-4613-b55e-2707661a608a</vt:lpwstr>
  </property>
</Properties>
</file>